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06" r:id="rId1"/>
  </p:sldMasterIdLst>
  <p:notesMasterIdLst>
    <p:notesMasterId r:id="rId65"/>
  </p:notesMasterIdLst>
  <p:handoutMasterIdLst>
    <p:handoutMasterId r:id="rId66"/>
  </p:handoutMasterIdLst>
  <p:sldIdLst>
    <p:sldId id="1325" r:id="rId2"/>
    <p:sldId id="1326" r:id="rId3"/>
    <p:sldId id="1228" r:id="rId4"/>
    <p:sldId id="1225" r:id="rId5"/>
    <p:sldId id="1140" r:id="rId6"/>
    <p:sldId id="1224" r:id="rId7"/>
    <p:sldId id="1141" r:id="rId8"/>
    <p:sldId id="1237" r:id="rId9"/>
    <p:sldId id="1229" r:id="rId10"/>
    <p:sldId id="1144" r:id="rId11"/>
    <p:sldId id="1233" r:id="rId12"/>
    <p:sldId id="1231" r:id="rId13"/>
    <p:sldId id="1172" r:id="rId14"/>
    <p:sldId id="1211" r:id="rId15"/>
    <p:sldId id="1250" r:id="rId16"/>
    <p:sldId id="1249" r:id="rId17"/>
    <p:sldId id="1248" r:id="rId18"/>
    <p:sldId id="1207" r:id="rId19"/>
    <p:sldId id="1257" r:id="rId20"/>
    <p:sldId id="1232" r:id="rId21"/>
    <p:sldId id="1206" r:id="rId22"/>
    <p:sldId id="1176" r:id="rId23"/>
    <p:sldId id="1238" r:id="rId24"/>
    <p:sldId id="1195" r:id="rId25"/>
    <p:sldId id="1235" r:id="rId26"/>
    <p:sldId id="1179" r:id="rId27"/>
    <p:sldId id="1245" r:id="rId28"/>
    <p:sldId id="1240" r:id="rId29"/>
    <p:sldId id="1146" r:id="rId30"/>
    <p:sldId id="1147" r:id="rId31"/>
    <p:sldId id="1187" r:id="rId32"/>
    <p:sldId id="1196" r:id="rId33"/>
    <p:sldId id="1253" r:id="rId34"/>
    <p:sldId id="1198" r:id="rId35"/>
    <p:sldId id="1210" r:id="rId36"/>
    <p:sldId id="1152" r:id="rId37"/>
    <p:sldId id="1239" r:id="rId38"/>
    <p:sldId id="1199" r:id="rId39"/>
    <p:sldId id="1201" r:id="rId40"/>
    <p:sldId id="1204" r:id="rId41"/>
    <p:sldId id="1205" r:id="rId42"/>
    <p:sldId id="1164" r:id="rId43"/>
    <p:sldId id="1241" r:id="rId44"/>
    <p:sldId id="1160" r:id="rId45"/>
    <p:sldId id="1251" r:id="rId46"/>
    <p:sldId id="1161" r:id="rId47"/>
    <p:sldId id="1171" r:id="rId48"/>
    <p:sldId id="1158" r:id="rId49"/>
    <p:sldId id="1221" r:id="rId50"/>
    <p:sldId id="1222" r:id="rId51"/>
    <p:sldId id="1242" r:id="rId52"/>
    <p:sldId id="1175" r:id="rId53"/>
    <p:sldId id="1218" r:id="rId54"/>
    <p:sldId id="1256" r:id="rId55"/>
    <p:sldId id="1182" r:id="rId56"/>
    <p:sldId id="1181" r:id="rId57"/>
    <p:sldId id="1183" r:id="rId58"/>
    <p:sldId id="1219" r:id="rId59"/>
    <p:sldId id="1243" r:id="rId60"/>
    <p:sldId id="1194" r:id="rId61"/>
    <p:sldId id="1192" r:id="rId62"/>
    <p:sldId id="1247" r:id="rId63"/>
    <p:sldId id="1193" r:id="rId64"/>
  </p:sldIdLst>
  <p:sldSz cx="12192000" cy="6858000"/>
  <p:notesSz cx="7315200" cy="9601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CC00FF"/>
    <a:srgbClr val="66FF33"/>
    <a:srgbClr val="FF9900"/>
    <a:srgbClr val="00CC00"/>
    <a:srgbClr val="33CC33"/>
    <a:srgbClr val="FF3399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14" autoAdjust="0"/>
    <p:restoredTop sz="85778" autoAdjust="0"/>
  </p:normalViewPr>
  <p:slideViewPr>
    <p:cSldViewPr snapToGrid="0">
      <p:cViewPr varScale="1">
        <p:scale>
          <a:sx n="95" d="100"/>
          <a:sy n="95" d="100"/>
        </p:scale>
        <p:origin x="808" y="176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-3480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65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37" y="1"/>
            <a:ext cx="3170264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2065"/>
            <a:ext cx="3170265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37" y="9122065"/>
            <a:ext cx="3170264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7141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65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37" y="1"/>
            <a:ext cx="3170264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671" y="4561803"/>
            <a:ext cx="5365858" cy="4318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2065"/>
            <a:ext cx="3170265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37" y="9122065"/>
            <a:ext cx="3170264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353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4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64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32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0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63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14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94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79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59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63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74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45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03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27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72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24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20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30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86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00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74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03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79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38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65426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81280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69450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550448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662973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96997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95282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61843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321585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00550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61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motherboard.vice.com/read/bitcoin-could-consume-as-much-electricity-as-denmark-by-202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57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57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gif"/><Relationship Id="rId3" Type="http://schemas.openxmlformats.org/officeDocument/2006/relationships/image" Target="../media/image39.png"/><Relationship Id="rId7" Type="http://schemas.openxmlformats.org/officeDocument/2006/relationships/image" Target="../media/image56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gif"/><Relationship Id="rId3" Type="http://schemas.openxmlformats.org/officeDocument/2006/relationships/image" Target="../media/image39.png"/><Relationship Id="rId7" Type="http://schemas.openxmlformats.org/officeDocument/2006/relationships/image" Target="../media/image56.png"/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57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62.w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65000"/>
                    </a14:imgEffect>
                  </a14:imgLayer>
                </a14:imgProps>
              </a:ext>
            </a:extLst>
          </a:blip>
          <a:srcRect l="25052" r="2" b="2"/>
          <a:stretch/>
        </p:blipFill>
        <p:spPr>
          <a:xfrm>
            <a:off x="1524020" y="10"/>
            <a:ext cx="9143980" cy="685799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814512" y="1200152"/>
            <a:ext cx="5172879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5000" dirty="0">
                <a:solidFill>
                  <a:schemeClr val="bg1"/>
                </a:solidFill>
              </a:rPr>
              <a:t>Lecture 2</a:t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>What is the Cloud?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161473" y="1200152"/>
            <a:ext cx="2112401" cy="4457696"/>
          </a:xfrm>
          <a:ln>
            <a:noFill/>
          </a:ln>
        </p:spPr>
        <p:txBody>
          <a:bodyPr anchor="ctr">
            <a:norm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CITS5503 Cloud Computing</a:t>
            </a:r>
          </a:p>
          <a:p>
            <a:pPr algn="r"/>
            <a:r>
              <a:rPr lang="en-US" sz="2400" dirty="0" err="1">
                <a:solidFill>
                  <a:schemeClr val="bg1"/>
                </a:solidFill>
              </a:rPr>
              <a:t>Dr</a:t>
            </a:r>
            <a:r>
              <a:rPr lang="en-US" sz="2400" dirty="0">
                <a:solidFill>
                  <a:schemeClr val="bg1"/>
                </a:solidFill>
              </a:rPr>
              <a:t> David Glance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014721" y="6356351"/>
            <a:ext cx="4236219" cy="36512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algn="l"/>
            <a:r>
              <a:rPr lang="de-DE" dirty="0" err="1">
                <a:solidFill>
                  <a:schemeClr val="bg1"/>
                </a:solidFill>
              </a:rPr>
              <a:t>Based</a:t>
            </a:r>
            <a:r>
              <a:rPr lang="de-DE" dirty="0">
                <a:solidFill>
                  <a:schemeClr val="bg1"/>
                </a:solidFill>
              </a:rPr>
              <a:t> on University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Pennsylvania NETS212 </a:t>
            </a:r>
            <a:r>
              <a:rPr lang="de-DE" dirty="0" err="1">
                <a:solidFill>
                  <a:schemeClr val="bg1"/>
                </a:solidFill>
              </a:rPr>
              <a:t>Haeberlen</a:t>
            </a:r>
            <a:r>
              <a:rPr lang="de-DE" dirty="0">
                <a:solidFill>
                  <a:schemeClr val="bg1"/>
                </a:solidFill>
              </a:rPr>
              <a:t>, Z. Ives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8D5D793-74ED-1046-8940-3133662DCA6B}"/>
              </a:ext>
            </a:extLst>
          </p:cNvPr>
          <p:cNvCxnSpPr/>
          <p:nvPr/>
        </p:nvCxnSpPr>
        <p:spPr>
          <a:xfrm>
            <a:off x="4596809" y="2115880"/>
            <a:ext cx="0" cy="3030279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304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4886326"/>
            <a:ext cx="7772400" cy="1609724"/>
          </a:xfrm>
        </p:spPr>
        <p:txBody>
          <a:bodyPr>
            <a:normAutofit fontScale="92500"/>
          </a:bodyPr>
          <a:lstStyle/>
          <a:p>
            <a:r>
              <a:rPr lang="en-US"/>
              <a:t>Characteristics of a cluster:</a:t>
            </a:r>
          </a:p>
          <a:p>
            <a:pPr lvl="1"/>
            <a:r>
              <a:rPr lang="en-US"/>
              <a:t>Many similar machines, close interconnection (same room?)</a:t>
            </a:r>
          </a:p>
          <a:p>
            <a:pPr lvl="1"/>
            <a:r>
              <a:rPr lang="en-US"/>
              <a:t>Often special, standardized hardware (racks, blades)</a:t>
            </a:r>
          </a:p>
          <a:p>
            <a:pPr lvl="1"/>
            <a:r>
              <a:rPr lang="en-US"/>
              <a:t>Usually owned and used by a single organization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6" name="Picture 5" descr="clus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9082" y="1536425"/>
            <a:ext cx="2341034" cy="3256640"/>
          </a:xfrm>
          <a:prstGeom prst="rect">
            <a:avLst/>
          </a:prstGeom>
        </p:spPr>
      </p:pic>
      <p:pic>
        <p:nvPicPr>
          <p:cNvPr id="53" name="Picture 52" descr="del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91251" y="2890464"/>
            <a:ext cx="2033587" cy="829049"/>
          </a:xfrm>
          <a:prstGeom prst="rect">
            <a:avLst/>
          </a:prstGeom>
        </p:spPr>
      </p:pic>
      <p:pic>
        <p:nvPicPr>
          <p:cNvPr id="54" name="Picture 53" descr="cluster_switch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23025" y="1533525"/>
            <a:ext cx="1549400" cy="1162050"/>
          </a:xfrm>
          <a:prstGeom prst="rect">
            <a:avLst/>
          </a:prstGeom>
        </p:spPr>
      </p:pic>
      <p:pic>
        <p:nvPicPr>
          <p:cNvPr id="55" name="Picture 54" descr="na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96050" y="3946389"/>
            <a:ext cx="1509712" cy="778011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stCxn id="54" idx="1"/>
          </p:cNvCxnSpPr>
          <p:nvPr/>
        </p:nvCxnSpPr>
        <p:spPr bwMode="auto">
          <a:xfrm rot="10800000">
            <a:off x="4105277" y="1981200"/>
            <a:ext cx="2317748" cy="1333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 rot="10800000">
            <a:off x="4124327" y="2362200"/>
            <a:ext cx="2060577" cy="9334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/>
          <p:cNvCxnSpPr>
            <a:stCxn id="53" idx="1"/>
          </p:cNvCxnSpPr>
          <p:nvPr/>
        </p:nvCxnSpPr>
        <p:spPr bwMode="auto">
          <a:xfrm rot="10800000" flipV="1">
            <a:off x="4133850" y="3304988"/>
            <a:ext cx="2057400" cy="47643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4" name="Straight Arrow Connector 63"/>
          <p:cNvCxnSpPr>
            <a:stCxn id="53" idx="1"/>
          </p:cNvCxnSpPr>
          <p:nvPr/>
        </p:nvCxnSpPr>
        <p:spPr bwMode="auto">
          <a:xfrm rot="10800000" flipV="1">
            <a:off x="4114800" y="3304988"/>
            <a:ext cx="2076450" cy="4781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53" idx="1"/>
          </p:cNvCxnSpPr>
          <p:nvPr/>
        </p:nvCxnSpPr>
        <p:spPr bwMode="auto">
          <a:xfrm rot="10800000">
            <a:off x="4124327" y="3048000"/>
            <a:ext cx="2066925" cy="2569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stCxn id="53" idx="1"/>
          </p:cNvCxnSpPr>
          <p:nvPr/>
        </p:nvCxnSpPr>
        <p:spPr bwMode="auto">
          <a:xfrm rot="10800000">
            <a:off x="4114800" y="2714627"/>
            <a:ext cx="2076450" cy="59036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8434832" y="3009901"/>
            <a:ext cx="1926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Many </a:t>
            </a:r>
            <a:r>
              <a:rPr lang="en-US" sz="1600">
                <a:solidFill>
                  <a:srgbClr val="FF9900"/>
                </a:solidFill>
              </a:rPr>
              <a:t>nodes/blades</a:t>
            </a:r>
            <a:br>
              <a:rPr lang="en-US" sz="1600">
                <a:solidFill>
                  <a:srgbClr val="FF9900"/>
                </a:solidFill>
              </a:rPr>
            </a:br>
            <a:r>
              <a:rPr lang="en-US" sz="1600"/>
              <a:t>(often identical)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343976" y="1571625"/>
            <a:ext cx="21086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Network </a:t>
            </a:r>
            <a:r>
              <a:rPr lang="en-US" sz="1600">
                <a:solidFill>
                  <a:srgbClr val="FF9900"/>
                </a:solidFill>
              </a:rPr>
              <a:t>switch</a:t>
            </a:r>
            <a:br>
              <a:rPr lang="en-US" sz="1600"/>
            </a:br>
            <a:r>
              <a:rPr lang="en-US" sz="1600"/>
              <a:t>(connects nodes with</a:t>
            </a:r>
            <a:br>
              <a:rPr lang="en-US" sz="1600"/>
            </a:br>
            <a:r>
              <a:rPr lang="en-US" sz="1600"/>
              <a:t>each other and </a:t>
            </a:r>
            <a:br>
              <a:rPr lang="en-US" sz="1600"/>
            </a:br>
            <a:r>
              <a:rPr lang="en-US" sz="1600"/>
              <a:t>with other racks)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583322" y="4171950"/>
            <a:ext cx="1763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Storage device(s)</a:t>
            </a:r>
          </a:p>
        </p:txBody>
      </p:sp>
      <p:cxnSp>
        <p:nvCxnSpPr>
          <p:cNvPr id="80" name="Straight Arrow Connector 79"/>
          <p:cNvCxnSpPr>
            <a:stCxn id="55" idx="1"/>
          </p:cNvCxnSpPr>
          <p:nvPr/>
        </p:nvCxnSpPr>
        <p:spPr bwMode="auto">
          <a:xfrm rot="10800000">
            <a:off x="4162427" y="4257674"/>
            <a:ext cx="2333625" cy="7772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204686" y="2962275"/>
            <a:ext cx="614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Rack</a:t>
            </a:r>
          </a:p>
        </p:txBody>
      </p:sp>
      <p:cxnSp>
        <p:nvCxnSpPr>
          <p:cNvPr id="83" name="Straight Arrow Connector 82"/>
          <p:cNvCxnSpPr>
            <a:stCxn id="82" idx="3"/>
          </p:cNvCxnSpPr>
          <p:nvPr/>
        </p:nvCxnSpPr>
        <p:spPr bwMode="auto">
          <a:xfrm flipV="1">
            <a:off x="2818764" y="3124200"/>
            <a:ext cx="648336" cy="73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and cooling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Clusters need lots of power</a:t>
            </a:r>
          </a:p>
          <a:p>
            <a:pPr lvl="1"/>
            <a:r>
              <a:rPr lang="en-US"/>
              <a:t>Example: 140 Watts per server</a:t>
            </a:r>
          </a:p>
          <a:p>
            <a:pPr lvl="1"/>
            <a:r>
              <a:rPr lang="en-US"/>
              <a:t>Rack with 32 servers: 4.5kW (needs special power supply!)</a:t>
            </a:r>
          </a:p>
          <a:p>
            <a:pPr lvl="1"/>
            <a:r>
              <a:rPr lang="en-US"/>
              <a:t>Most of this power is converted into heat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/>
              <a:t>Large clusters need massive cooling</a:t>
            </a:r>
          </a:p>
          <a:p>
            <a:pPr lvl="1"/>
            <a:r>
              <a:rPr lang="en-US"/>
              <a:t>4.5kW is about 3 space heaters</a:t>
            </a:r>
          </a:p>
          <a:p>
            <a:pPr lvl="1"/>
            <a:r>
              <a:rPr lang="en-US"/>
              <a:t>And that's just one rack!</a:t>
            </a:r>
          </a:p>
          <a:p>
            <a:pPr lvl="1"/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11</a:t>
            </a:fld>
            <a:endParaRPr lang="en-GB"/>
          </a:p>
        </p:txBody>
      </p:sp>
      <p:grpSp>
        <p:nvGrpSpPr>
          <p:cNvPr id="8" name="Group 7"/>
          <p:cNvGrpSpPr/>
          <p:nvPr/>
        </p:nvGrpSpPr>
        <p:grpSpPr>
          <a:xfrm>
            <a:off x="7353301" y="5067301"/>
            <a:ext cx="2007630" cy="981075"/>
            <a:chOff x="5876925" y="1838325"/>
            <a:chExt cx="2943225" cy="1438275"/>
          </a:xfrm>
        </p:grpSpPr>
        <p:pic>
          <p:nvPicPr>
            <p:cNvPr id="6" name="Picture 5" descr="unname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925" y="1838325"/>
              <a:ext cx="1428750" cy="1428750"/>
            </a:xfrm>
            <a:prstGeom prst="rect">
              <a:avLst/>
            </a:prstGeom>
          </p:spPr>
        </p:pic>
        <p:pic>
          <p:nvPicPr>
            <p:cNvPr id="7" name="Picture 6" descr="unname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1400" y="1847850"/>
              <a:ext cx="1428750" cy="1428750"/>
            </a:xfrm>
            <a:prstGeom prst="rect">
              <a:avLst/>
            </a:prstGeom>
          </p:spPr>
        </p:pic>
      </p:grpSp>
      <p:pic>
        <p:nvPicPr>
          <p:cNvPr id="11" name="Picture 10" descr="unnam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43628" y="5083322"/>
            <a:ext cx="974578" cy="9745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Scaling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4276726"/>
            <a:ext cx="7772400" cy="174307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What if your cluster is too big (hot, power hungry) to fit into your office building?</a:t>
            </a:r>
          </a:p>
          <a:p>
            <a:pPr lvl="1"/>
            <a:r>
              <a:rPr lang="en-US"/>
              <a:t>Build a separate building for the cluster</a:t>
            </a:r>
          </a:p>
          <a:p>
            <a:pPr lvl="1"/>
            <a:r>
              <a:rPr lang="en-US"/>
              <a:t>Building can have lots of cooling and power</a:t>
            </a:r>
          </a:p>
          <a:p>
            <a:pPr lvl="1"/>
            <a:r>
              <a:rPr lang="en-US"/>
              <a:t>Result: Data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6" name="Picture 5" descr="s1_c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19426" y="2549218"/>
            <a:ext cx="723053" cy="855613"/>
          </a:xfrm>
          <a:prstGeom prst="rect">
            <a:avLst/>
          </a:prstGeom>
        </p:spPr>
      </p:pic>
      <p:pic>
        <p:nvPicPr>
          <p:cNvPr id="7" name="Picture 6" descr="s2_cu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4085690" y="2169523"/>
            <a:ext cx="1146302" cy="1254444"/>
          </a:xfrm>
          <a:prstGeom prst="rect">
            <a:avLst/>
          </a:prstGeom>
        </p:spPr>
      </p:pic>
      <p:pic>
        <p:nvPicPr>
          <p:cNvPr id="8" name="Picture 7" descr="cluste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5632571" y="1714410"/>
            <a:ext cx="1226458" cy="17061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33700" y="3543301"/>
            <a:ext cx="885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86226" y="3524251"/>
            <a:ext cx="11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Server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53100" y="3533776"/>
            <a:ext cx="1019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Cluster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91474" y="3533776"/>
            <a:ext cx="1190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Data center</a:t>
            </a:r>
          </a:p>
        </p:txBody>
      </p:sp>
      <p:pic>
        <p:nvPicPr>
          <p:cNvPr id="18" name="Picture 17" descr="googl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96163" y="1285875"/>
            <a:ext cx="2276475" cy="2228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a data center look like?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4953000"/>
            <a:ext cx="7772400" cy="1238250"/>
          </a:xfrm>
        </p:spPr>
        <p:txBody>
          <a:bodyPr/>
          <a:lstStyle/>
          <a:p>
            <a:r>
              <a:rPr lang="en-US"/>
              <a:t>A warehouse-sized computer</a:t>
            </a:r>
          </a:p>
          <a:p>
            <a:pPr lvl="1"/>
            <a:r>
              <a:rPr lang="en-US"/>
              <a:t>A single data center can easily contain 10,000 racks with 100 cores in each rack (1,000,000 cores total)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6182589" y="4238626"/>
            <a:ext cx="3002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Google data center in The Dalles, Oregon</a:t>
            </a:r>
          </a:p>
        </p:txBody>
      </p:sp>
      <p:pic>
        <p:nvPicPr>
          <p:cNvPr id="8" name="Picture 7" descr="search.60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0" y="2019300"/>
            <a:ext cx="5715000" cy="2247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55520" y="2162176"/>
            <a:ext cx="1379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Data centers</a:t>
            </a:r>
            <a:br>
              <a:rPr lang="en-US" sz="1600"/>
            </a:br>
            <a:r>
              <a:rPr lang="en-US" sz="1600"/>
              <a:t>(size of a </a:t>
            </a:r>
            <a:br>
              <a:rPr lang="en-US" sz="1600"/>
            </a:br>
            <a:r>
              <a:rPr lang="en-US" sz="1600"/>
              <a:t>football field)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85638" y="1343026"/>
            <a:ext cx="85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Cooling</a:t>
            </a:r>
            <a:br>
              <a:rPr lang="en-US" sz="1600"/>
            </a:br>
            <a:r>
              <a:rPr lang="en-US" sz="1600"/>
              <a:t>plant</a:t>
            </a:r>
          </a:p>
        </p:txBody>
      </p: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3334616" y="2577674"/>
            <a:ext cx="2418484" cy="4131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3305175" y="2724150"/>
            <a:ext cx="1123950" cy="838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5400000">
            <a:off x="6405564" y="2290762"/>
            <a:ext cx="904875" cy="1714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3" name="Picture 12" descr="google-dalles-phot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79976" y="1558226"/>
            <a:ext cx="2630768" cy="1977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What's in a data center?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2514600" y="5353050"/>
            <a:ext cx="7772400" cy="838200"/>
          </a:xfrm>
        </p:spPr>
        <p:txBody>
          <a:bodyPr/>
          <a:lstStyle/>
          <a:p>
            <a:r>
              <a:rPr lang="en-US"/>
              <a:t>Hundreds or thousands of racks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28" name="Picture 27" descr="_serverroom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7950" y="1557480"/>
            <a:ext cx="4848225" cy="3224070"/>
          </a:xfrm>
          <a:prstGeom prst="rect">
            <a:avLst/>
          </a:prstGeom>
        </p:spPr>
      </p:pic>
      <p:pic>
        <p:nvPicPr>
          <p:cNvPr id="31" name="Picture 30" descr="_serverroom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68478" y="1543050"/>
            <a:ext cx="2070653" cy="323850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963999" y="4762501"/>
            <a:ext cx="1020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Source: 1&amp;1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What's in a data center?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2514600" y="5257800"/>
            <a:ext cx="7772400" cy="933450"/>
          </a:xfrm>
        </p:spPr>
        <p:txBody>
          <a:bodyPr/>
          <a:lstStyle/>
          <a:p>
            <a:r>
              <a:rPr lang="en-US"/>
              <a:t>Massive networking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33" name="TextBox 32"/>
          <p:cNvSpPr txBox="1"/>
          <p:nvPr/>
        </p:nvSpPr>
        <p:spPr>
          <a:xfrm>
            <a:off x="8421074" y="4400551"/>
            <a:ext cx="1020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Source: 1&amp;1</a:t>
            </a:r>
          </a:p>
        </p:txBody>
      </p:sp>
      <p:pic>
        <p:nvPicPr>
          <p:cNvPr id="9" name="Picture 8" descr="_fiberoptic_cabl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5226" y="1800224"/>
            <a:ext cx="3438524" cy="2578894"/>
          </a:xfrm>
          <a:prstGeom prst="rect">
            <a:avLst/>
          </a:prstGeom>
        </p:spPr>
      </p:pic>
      <p:pic>
        <p:nvPicPr>
          <p:cNvPr id="12" name="Picture 11" descr="_cisco1200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72156" y="1781176"/>
            <a:ext cx="1967119" cy="262413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What's in a data center?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2514600" y="5257800"/>
            <a:ext cx="7772400" cy="933450"/>
          </a:xfrm>
        </p:spPr>
        <p:txBody>
          <a:bodyPr/>
          <a:lstStyle/>
          <a:p>
            <a:r>
              <a:rPr lang="en-US"/>
              <a:t>Emergency power supplies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33" name="TextBox 32"/>
          <p:cNvSpPr txBox="1"/>
          <p:nvPr/>
        </p:nvSpPr>
        <p:spPr>
          <a:xfrm>
            <a:off x="9430724" y="4505326"/>
            <a:ext cx="1020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Source: 1&amp;1</a:t>
            </a:r>
          </a:p>
        </p:txBody>
      </p:sp>
      <p:pic>
        <p:nvPicPr>
          <p:cNvPr id="11" name="Picture 10" descr="_diesel_engine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33650" y="1821657"/>
            <a:ext cx="3609975" cy="2707481"/>
          </a:xfrm>
          <a:prstGeom prst="rect">
            <a:avLst/>
          </a:prstGeom>
        </p:spPr>
      </p:pic>
      <p:pic>
        <p:nvPicPr>
          <p:cNvPr id="13" name="Picture 12" descr="_diesel_tank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26908" y="1819275"/>
            <a:ext cx="2042092" cy="2724150"/>
          </a:xfrm>
          <a:prstGeom prst="rect">
            <a:avLst/>
          </a:prstGeom>
        </p:spPr>
      </p:pic>
      <p:pic>
        <p:nvPicPr>
          <p:cNvPr id="14" name="Picture 13" descr="_battery block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09205" y="1828800"/>
            <a:ext cx="2020671" cy="26955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What's in a data center?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2514600" y="5257800"/>
            <a:ext cx="7772400" cy="933450"/>
          </a:xfrm>
        </p:spPr>
        <p:txBody>
          <a:bodyPr/>
          <a:lstStyle/>
          <a:p>
            <a:r>
              <a:rPr lang="en-US"/>
              <a:t>Massive cooling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33" name="TextBox 32"/>
          <p:cNvSpPr txBox="1"/>
          <p:nvPr/>
        </p:nvSpPr>
        <p:spPr>
          <a:xfrm>
            <a:off x="8963999" y="4324351"/>
            <a:ext cx="1020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Source: 1&amp;1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019426" y="1743076"/>
            <a:ext cx="7010618" cy="2543175"/>
            <a:chOff x="276225" y="1752600"/>
            <a:chExt cx="8074025" cy="2928937"/>
          </a:xfrm>
        </p:grpSpPr>
        <p:pic>
          <p:nvPicPr>
            <p:cNvPr id="9" name="Picture 8" descr="_cooling_system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225" y="1759743"/>
              <a:ext cx="3895725" cy="2921794"/>
            </a:xfrm>
            <a:prstGeom prst="rect">
              <a:avLst/>
            </a:prstGeom>
          </p:spPr>
        </p:pic>
        <p:pic>
          <p:nvPicPr>
            <p:cNvPr id="10" name="Picture 9" descr="_cooling_towers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4050" y="1752600"/>
              <a:ext cx="3886200" cy="29146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matters!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3598" y="4325049"/>
            <a:ext cx="7772400" cy="18214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centers consume a lot of energy</a:t>
            </a:r>
          </a:p>
          <a:p>
            <a:pPr lvl="1"/>
            <a:r>
              <a:rPr lang="en-US" dirty="0"/>
              <a:t>Makes sense to build them near sources of cheap electricity</a:t>
            </a:r>
          </a:p>
          <a:p>
            <a:pPr lvl="1"/>
            <a:r>
              <a:rPr lang="en-US" dirty="0"/>
              <a:t>Example: Price per KWh is 3.6ct in Idaho (near hydroelectric power), 10ct in California (long distance transmission), 18ct in Hawaii (must ship fuel)</a:t>
            </a:r>
          </a:p>
          <a:p>
            <a:pPr lvl="1"/>
            <a:r>
              <a:rPr lang="en-US" dirty="0"/>
              <a:t>Most of this is converted into heat </a:t>
            </a:r>
            <a:r>
              <a:rPr lang="en-US" dirty="0">
                <a:sym typeface="Symbol"/>
              </a:rPr>
              <a:t> Cooling is a big issue!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18</a:t>
            </a:fld>
            <a:endParaRPr lang="en-GB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554364"/>
              </p:ext>
            </p:extLst>
          </p:nvPr>
        </p:nvGraphicFramePr>
        <p:xfrm>
          <a:off x="3762375" y="1606550"/>
          <a:ext cx="5038725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6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7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3829">
                <a:tc>
                  <a:txBody>
                    <a:bodyPr/>
                    <a:lstStyle/>
                    <a:p>
                      <a:r>
                        <a:rPr lang="en-US" sz="1600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Servers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Electricity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29">
                <a:tc>
                  <a:txBody>
                    <a:bodyPr/>
                    <a:lstStyle/>
                    <a:p>
                      <a:r>
                        <a:rPr lang="en-US" sz="1600"/>
                        <a:t>eBay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16K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~0.6*10</a:t>
                      </a:r>
                      <a:r>
                        <a:rPr lang="en-US" sz="1600" baseline="30000"/>
                        <a:t>5</a:t>
                      </a:r>
                      <a:r>
                        <a:rPr lang="en-US" sz="1600"/>
                        <a:t> MWh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~$3.7M/yr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829">
                <a:tc>
                  <a:txBody>
                    <a:bodyPr/>
                    <a:lstStyle/>
                    <a:p>
                      <a:r>
                        <a:rPr lang="en-US" sz="1600"/>
                        <a:t>Akamai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40K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~1.7*10</a:t>
                      </a:r>
                      <a:r>
                        <a:rPr lang="en-US" sz="1600" baseline="30000"/>
                        <a:t>5</a:t>
                      </a:r>
                      <a:r>
                        <a:rPr lang="en-US" sz="1600"/>
                        <a:t> MWh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~$10M/yr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829">
                <a:tc>
                  <a:txBody>
                    <a:bodyPr/>
                    <a:lstStyle/>
                    <a:p>
                      <a:r>
                        <a:rPr lang="en-US" sz="1600"/>
                        <a:t>Rackspace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50K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~2*10</a:t>
                      </a:r>
                      <a:r>
                        <a:rPr lang="en-US" sz="1600" baseline="30000"/>
                        <a:t>5</a:t>
                      </a:r>
                      <a:r>
                        <a:rPr lang="en-US" sz="1600"/>
                        <a:t> MWh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~$12M/yr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829">
                <a:tc>
                  <a:txBody>
                    <a:bodyPr/>
                    <a:lstStyle/>
                    <a:p>
                      <a:r>
                        <a:rPr lang="en-US" sz="1600"/>
                        <a:t>Microsoft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&gt;200K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&gt;6*10</a:t>
                      </a:r>
                      <a:r>
                        <a:rPr lang="en-US" sz="1600" baseline="30000"/>
                        <a:t>5</a:t>
                      </a:r>
                      <a:r>
                        <a:rPr lang="en-US" sz="1600"/>
                        <a:t> MWh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&gt;$36M/yr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829">
                <a:tc>
                  <a:txBody>
                    <a:bodyPr/>
                    <a:lstStyle/>
                    <a:p>
                      <a:r>
                        <a:rPr lang="en-US" sz="1600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&gt;500K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&gt;6.3*10</a:t>
                      </a:r>
                      <a:r>
                        <a:rPr lang="en-US" sz="1600" baseline="30000"/>
                        <a:t>5</a:t>
                      </a:r>
                      <a:r>
                        <a:rPr lang="en-US" sz="1600"/>
                        <a:t> MWh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&gt;$38M/</a:t>
                      </a:r>
                      <a:r>
                        <a:rPr lang="en-US" sz="1600" dirty="0" err="1"/>
                        <a:t>yr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829">
                <a:tc>
                  <a:txBody>
                    <a:bodyPr/>
                    <a:lstStyle/>
                    <a:p>
                      <a:r>
                        <a:rPr lang="en-US" sz="1600"/>
                        <a:t>USA (2006)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400800" y="3988019"/>
            <a:ext cx="2390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Qureshi et al., SIGCOMM 2009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01363" y="3626109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10.9M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54648" y="3599389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610*10</a:t>
            </a:r>
            <a:r>
              <a:rPr lang="en-US" sz="1600" baseline="30000" dirty="0"/>
              <a:t>5</a:t>
            </a:r>
            <a:r>
              <a:rPr lang="en-US" sz="1600" dirty="0"/>
              <a:t> MWh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57683" y="3646069"/>
            <a:ext cx="956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$4.5B/</a:t>
            </a:r>
            <a:r>
              <a:rPr lang="en-US" sz="1600" dirty="0" err="1"/>
              <a:t>yr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Energy matters!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481960"/>
            <a:ext cx="7772400" cy="4985516"/>
          </a:xfrm>
        </p:spPr>
        <p:txBody>
          <a:bodyPr/>
          <a:lstStyle/>
          <a:p>
            <a:r>
              <a:rPr lang="en-US" dirty="0"/>
              <a:t>There are even bigger energy consumers:</a:t>
            </a:r>
          </a:p>
          <a:p>
            <a:pPr lvl="1"/>
            <a:r>
              <a:rPr lang="en-US" dirty="0">
                <a:hlinkClick r:id="rId2"/>
              </a:rPr>
              <a:t>http://motherboard.vice.com/read/bitcoin-could-consume-as-much-electricity-as-denmark-by-2020</a:t>
            </a:r>
            <a:endParaRPr lang="en-US" dirty="0"/>
          </a:p>
          <a:p>
            <a:pPr lvl="1"/>
            <a:r>
              <a:rPr lang="en-US" dirty="0"/>
              <a:t>2020 14 Gigawatts (Total power generation capacity of Denmark)</a:t>
            </a:r>
          </a:p>
          <a:p>
            <a:pPr lvl="1"/>
            <a:r>
              <a:rPr lang="en-US" dirty="0"/>
              <a:t>1 Bitcoin in 2020 would consume half the annual household usage emitting 4,000 kg of CO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This is a big issue because of the enthusiasm for the </a:t>
            </a:r>
            <a:r>
              <a:rPr lang="en-US" dirty="0" err="1"/>
              <a:t>Blockchain</a:t>
            </a:r>
            <a:r>
              <a:rPr lang="en-US" dirty="0"/>
              <a:t> driving new functionality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178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8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83940-9F9F-724F-B629-321D4C4F9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2"/>
                </a:solidFill>
              </a:rPr>
              <a:t>What is Cloud Computing?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AF612-A179-1348-9914-1EC98386F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CITS5503 </a:t>
            </a:r>
            <a:r>
              <a:rPr lang="en-US" sz="1800" dirty="0" err="1"/>
              <a:t>Dr</a:t>
            </a:r>
            <a:r>
              <a:rPr lang="en-US" sz="1800" dirty="0"/>
              <a:t> David Glance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C8357-738A-6641-811C-076DE26C7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1AF33-2256-F449-9A2A-7C2FB74C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2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847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Scaling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4410076"/>
            <a:ext cx="7772400" cy="1609725"/>
          </a:xfrm>
        </p:spPr>
        <p:txBody>
          <a:bodyPr/>
          <a:lstStyle/>
          <a:p>
            <a:r>
              <a:rPr lang="en-US"/>
              <a:t>What if even a data center is not big enough?</a:t>
            </a:r>
          </a:p>
          <a:p>
            <a:pPr lvl="1"/>
            <a:r>
              <a:rPr lang="en-US"/>
              <a:t>Build additional data centers</a:t>
            </a:r>
          </a:p>
          <a:p>
            <a:pPr lvl="1"/>
            <a:r>
              <a:rPr lang="en-US"/>
              <a:t>Where? How many?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6" name="Picture 5" descr="s1_cu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05025" y="2783205"/>
            <a:ext cx="529644" cy="626745"/>
          </a:xfrm>
          <a:prstGeom prst="rect">
            <a:avLst/>
          </a:prstGeom>
        </p:spPr>
      </p:pic>
      <p:pic>
        <p:nvPicPr>
          <p:cNvPr id="7" name="Picture 6" descr="s2_cu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2886075" y="2505075"/>
            <a:ext cx="839678" cy="918893"/>
          </a:xfrm>
          <a:prstGeom prst="rect">
            <a:avLst/>
          </a:prstGeom>
        </p:spPr>
      </p:pic>
      <p:pic>
        <p:nvPicPr>
          <p:cNvPr id="8" name="Picture 7" descr="clust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4019182" y="2171700"/>
            <a:ext cx="898393" cy="12497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95475" y="3543301"/>
            <a:ext cx="885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14626" y="3524251"/>
            <a:ext cx="11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Server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33825" y="3533776"/>
            <a:ext cx="1019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Cluster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62599" y="3533776"/>
            <a:ext cx="1190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Data center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34299" y="3524251"/>
            <a:ext cx="2381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Network of data centers</a:t>
            </a:r>
          </a:p>
        </p:txBody>
      </p:sp>
      <p:pic>
        <p:nvPicPr>
          <p:cNvPr id="18" name="Picture 17" descr="googl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53050" y="1746104"/>
            <a:ext cx="1738312" cy="1701946"/>
          </a:xfrm>
          <a:prstGeom prst="rect">
            <a:avLst/>
          </a:prstGeom>
        </p:spPr>
      </p:pic>
      <p:pic>
        <p:nvPicPr>
          <p:cNvPr id="19" name="Picture 18" descr="googl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0975" y="1203179"/>
            <a:ext cx="704850" cy="690104"/>
          </a:xfrm>
          <a:prstGeom prst="rect">
            <a:avLst/>
          </a:prstGeom>
        </p:spPr>
      </p:pic>
      <p:pic>
        <p:nvPicPr>
          <p:cNvPr id="20" name="Picture 19" descr="googl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2500" y="1203179"/>
            <a:ext cx="704850" cy="690104"/>
          </a:xfrm>
          <a:prstGeom prst="rect">
            <a:avLst/>
          </a:prstGeom>
        </p:spPr>
      </p:pic>
      <p:pic>
        <p:nvPicPr>
          <p:cNvPr id="21" name="Picture 20" descr="googl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44025" y="1203179"/>
            <a:ext cx="704850" cy="690104"/>
          </a:xfrm>
          <a:prstGeom prst="rect">
            <a:avLst/>
          </a:prstGeom>
        </p:spPr>
      </p:pic>
      <p:pic>
        <p:nvPicPr>
          <p:cNvPr id="22" name="Picture 21" descr="googl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91450" y="1974704"/>
            <a:ext cx="704850" cy="690104"/>
          </a:xfrm>
          <a:prstGeom prst="rect">
            <a:avLst/>
          </a:prstGeom>
        </p:spPr>
      </p:pic>
      <p:pic>
        <p:nvPicPr>
          <p:cNvPr id="23" name="Picture 22" descr="googl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2975" y="1974704"/>
            <a:ext cx="704850" cy="690104"/>
          </a:xfrm>
          <a:prstGeom prst="rect">
            <a:avLst/>
          </a:prstGeom>
        </p:spPr>
      </p:pic>
      <p:pic>
        <p:nvPicPr>
          <p:cNvPr id="24" name="Picture 23" descr="googl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4500" y="1974704"/>
            <a:ext cx="704850" cy="690104"/>
          </a:xfrm>
          <a:prstGeom prst="rect">
            <a:avLst/>
          </a:prstGeom>
        </p:spPr>
      </p:pic>
      <p:pic>
        <p:nvPicPr>
          <p:cNvPr id="25" name="Picture 24" descr="googl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91450" y="2746229"/>
            <a:ext cx="704850" cy="690104"/>
          </a:xfrm>
          <a:prstGeom prst="rect">
            <a:avLst/>
          </a:prstGeom>
        </p:spPr>
      </p:pic>
      <p:pic>
        <p:nvPicPr>
          <p:cNvPr id="26" name="Picture 25" descr="googl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2975" y="2746229"/>
            <a:ext cx="704850" cy="690104"/>
          </a:xfrm>
          <a:prstGeom prst="rect">
            <a:avLst/>
          </a:prstGeom>
        </p:spPr>
      </p:pic>
      <p:pic>
        <p:nvPicPr>
          <p:cNvPr id="27" name="Picture 26" descr="googl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4500" y="2746229"/>
            <a:ext cx="704850" cy="6901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3867151"/>
            <a:ext cx="7772400" cy="2466975"/>
          </a:xfrm>
        </p:spPr>
        <p:txBody>
          <a:bodyPr>
            <a:normAutofit lnSpcReduction="10000"/>
          </a:bodyPr>
          <a:lstStyle/>
          <a:p>
            <a:r>
              <a:rPr lang="en-US"/>
              <a:t>Data centers are often globally distributed</a:t>
            </a:r>
          </a:p>
          <a:p>
            <a:pPr lvl="1"/>
            <a:r>
              <a:rPr lang="en-US"/>
              <a:t>Example above: Google data center locations (inferred)</a:t>
            </a:r>
          </a:p>
          <a:p>
            <a:r>
              <a:rPr lang="en-US"/>
              <a:t>Why?</a:t>
            </a:r>
          </a:p>
          <a:p>
            <a:pPr lvl="1"/>
            <a:r>
              <a:rPr lang="en-US"/>
              <a:t>Need to be close to users (physics!)</a:t>
            </a:r>
          </a:p>
          <a:p>
            <a:pPr lvl="1"/>
            <a:r>
              <a:rPr lang="en-US"/>
              <a:t>Cheaper resources</a:t>
            </a:r>
          </a:p>
          <a:p>
            <a:pPr lvl="1"/>
            <a:r>
              <a:rPr lang="en-US"/>
              <a:t>Protection against failures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6" name="Content Placeholder 5" descr="gdc-global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381521" y="1657350"/>
            <a:ext cx="3937821" cy="1828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gdc-us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7976" y="1657350"/>
            <a:ext cx="3421626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Trend: Modular data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4029075"/>
            <a:ext cx="7772400" cy="2162174"/>
          </a:xfrm>
        </p:spPr>
        <p:txBody>
          <a:bodyPr/>
          <a:lstStyle/>
          <a:p>
            <a:r>
              <a:rPr lang="en-US"/>
              <a:t>Need more capacity? Just </a:t>
            </a:r>
            <a:br>
              <a:rPr lang="en-US"/>
            </a:br>
            <a:r>
              <a:rPr lang="en-US"/>
              <a:t>deploy another container!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6" name="Picture 5" descr="mdc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90850" y="1587500"/>
            <a:ext cx="2962275" cy="1974850"/>
          </a:xfrm>
          <a:prstGeom prst="rect">
            <a:avLst/>
          </a:prstGeom>
        </p:spPr>
      </p:pic>
      <p:pic>
        <p:nvPicPr>
          <p:cNvPr id="7" name="Picture 6" descr="mdc-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72262" y="1590675"/>
            <a:ext cx="2986089" cy="1990726"/>
          </a:xfrm>
          <a:prstGeom prst="rect">
            <a:avLst/>
          </a:prstGeom>
        </p:spPr>
      </p:pic>
      <p:pic>
        <p:nvPicPr>
          <p:cNvPr id="8" name="Picture 7" descr="image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0434" y="4029075"/>
            <a:ext cx="2036017" cy="200709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658938"/>
            <a:ext cx="7858125" cy="4532312"/>
          </a:xfrm>
        </p:spPr>
        <p:txBody>
          <a:bodyPr/>
          <a:lstStyle/>
          <a:p>
            <a:r>
              <a:rPr lang="en-US"/>
              <a:t>Computing at scale</a:t>
            </a:r>
          </a:p>
          <a:p>
            <a:pPr lvl="1"/>
            <a:r>
              <a:rPr lang="en-US"/>
              <a:t>The need for scalability; scale of current services</a:t>
            </a:r>
          </a:p>
          <a:p>
            <a:pPr lvl="1"/>
            <a:r>
              <a:rPr lang="en-US"/>
              <a:t>Scaling up: From PCs to data centers</a:t>
            </a:r>
          </a:p>
          <a:p>
            <a:pPr lvl="1"/>
            <a:r>
              <a:rPr lang="en-US">
                <a:solidFill>
                  <a:srgbClr val="FF9900"/>
                </a:solidFill>
              </a:rPr>
              <a:t>Problems with 'classical' scaling techniques </a:t>
            </a:r>
            <a:br>
              <a:rPr lang="en-US">
                <a:solidFill>
                  <a:srgbClr val="FF9900"/>
                </a:solidFill>
              </a:rPr>
            </a:br>
            <a:endParaRPr lang="en-US">
              <a:solidFill>
                <a:srgbClr val="FF9900"/>
              </a:solidFill>
            </a:endParaRPr>
          </a:p>
          <a:p>
            <a:r>
              <a:rPr lang="en-US"/>
              <a:t>Utility computing and cloud computing</a:t>
            </a:r>
          </a:p>
          <a:p>
            <a:pPr lvl="1"/>
            <a:r>
              <a:rPr lang="en-US"/>
              <a:t>What are utility computing and cloud computing?</a:t>
            </a:r>
          </a:p>
          <a:p>
            <a:pPr lvl="1"/>
            <a:r>
              <a:rPr lang="en-US"/>
              <a:t>What kinds of clouds exist today?</a:t>
            </a:r>
          </a:p>
          <a:p>
            <a:pPr lvl="1"/>
            <a:r>
              <a:rPr lang="en-US"/>
              <a:t>What kinds of applications run on the cloud?</a:t>
            </a:r>
          </a:p>
          <a:p>
            <a:pPr lvl="1"/>
            <a:r>
              <a:rPr lang="en-US"/>
              <a:t>Virtualization: How clouds work 'under the hood'</a:t>
            </a:r>
          </a:p>
          <a:p>
            <a:pPr lvl="1"/>
            <a:r>
              <a:rPr lang="en-US"/>
              <a:t>Some cloud computing challenges</a:t>
            </a:r>
          </a:p>
          <a:p>
            <a:pPr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23</a:t>
            </a:fld>
            <a:endParaRPr lang="en-GB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#1: Difficult to dimension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4286250"/>
            <a:ext cx="7772400" cy="190500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Problem: Load can vary considerably</a:t>
            </a:r>
          </a:p>
          <a:p>
            <a:pPr lvl="1"/>
            <a:r>
              <a:rPr lang="en-US"/>
              <a:t>Peak load can exceed average load by factor 2x-10x [Why?]</a:t>
            </a:r>
          </a:p>
          <a:p>
            <a:pPr lvl="1"/>
            <a:r>
              <a:rPr lang="en-US"/>
              <a:t>But: Few users deliberately provision for less than the peak</a:t>
            </a:r>
          </a:p>
          <a:p>
            <a:pPr lvl="1"/>
            <a:r>
              <a:rPr lang="en-US"/>
              <a:t>Result: Server utilization in existing data centers ~5%-20%!!</a:t>
            </a:r>
          </a:p>
          <a:p>
            <a:pPr lvl="1"/>
            <a:r>
              <a:rPr lang="en-US"/>
              <a:t>Dilemma: Waste resources or lose customers!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6" name="Picture 5" descr="provisioning-1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7950" y="1838325"/>
            <a:ext cx="3636341" cy="1831442"/>
          </a:xfrm>
          <a:prstGeom prst="rect">
            <a:avLst/>
          </a:prstGeom>
        </p:spPr>
      </p:pic>
      <p:pic>
        <p:nvPicPr>
          <p:cNvPr id="7" name="Picture 6" descr="provisioning-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96051" y="1847850"/>
            <a:ext cx="3683578" cy="181927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 bwMode="auto">
          <a:xfrm rot="5400000" flipH="1" flipV="1">
            <a:off x="3433764" y="2605088"/>
            <a:ext cx="828675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33CC33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3383045" y="1790700"/>
            <a:ext cx="9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33CC33"/>
                </a:solidFill>
              </a:rPr>
              <a:t>2x-10x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27516" y="1352551"/>
            <a:ext cx="1407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Jobs cannot </a:t>
            </a:r>
            <a:br>
              <a:rPr lang="en-US" sz="1600">
                <a:solidFill>
                  <a:srgbClr val="FF0000"/>
                </a:solidFill>
              </a:rPr>
            </a:br>
            <a:r>
              <a:rPr lang="en-US" sz="1600">
                <a:solidFill>
                  <a:srgbClr val="FF0000"/>
                </a:solidFill>
              </a:rPr>
              <a:t>be completed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07261" y="1352551"/>
            <a:ext cx="1200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Dissatisfied</a:t>
            </a:r>
            <a:br>
              <a:rPr lang="en-US" sz="1600">
                <a:solidFill>
                  <a:srgbClr val="FF0000"/>
                </a:solidFill>
              </a:rPr>
            </a:br>
            <a:r>
              <a:rPr lang="en-US" sz="1600">
                <a:solidFill>
                  <a:srgbClr val="FF0000"/>
                </a:solidFill>
              </a:rPr>
              <a:t>customers</a:t>
            </a:r>
            <a:br>
              <a:rPr lang="en-US" sz="1600">
                <a:solidFill>
                  <a:srgbClr val="FF0000"/>
                </a:solidFill>
              </a:rPr>
            </a:br>
            <a:r>
              <a:rPr lang="en-US" sz="1600">
                <a:solidFill>
                  <a:srgbClr val="FF0000"/>
                </a:solidFill>
              </a:rPr>
              <a:t>leave</a:t>
            </a:r>
          </a:p>
        </p:txBody>
      </p:sp>
      <p:cxnSp>
        <p:nvCxnSpPr>
          <p:cNvPr id="15" name="Straight Arrow Connector 14"/>
          <p:cNvCxnSpPr>
            <a:stCxn id="12" idx="2"/>
          </p:cNvCxnSpPr>
          <p:nvPr/>
        </p:nvCxnSpPr>
        <p:spPr bwMode="auto">
          <a:xfrm rot="5400000">
            <a:off x="7139423" y="2027377"/>
            <a:ext cx="482024" cy="3019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16200000" flipH="1">
            <a:off x="8891587" y="2262187"/>
            <a:ext cx="333376" cy="1714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rot="10800000" flipV="1">
            <a:off x="8191500" y="2171700"/>
            <a:ext cx="381000" cy="2952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2911703" y="3676650"/>
            <a:ext cx="2876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Provisioning for the peak load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21515" y="3676650"/>
            <a:ext cx="2715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Provisioning below the peak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25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#2: Expensive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Need to invest many $$$ in hardware</a:t>
            </a:r>
          </a:p>
          <a:p>
            <a:pPr lvl="1"/>
            <a:r>
              <a:rPr lang="en-US"/>
              <a:t>Even a small cluster can easily cost $100,000</a:t>
            </a:r>
          </a:p>
          <a:p>
            <a:pPr lvl="1"/>
            <a:r>
              <a:rPr lang="en-US"/>
              <a:t>Microsoft recently invested $499 million in a single </a:t>
            </a:r>
            <a:br>
              <a:rPr lang="en-US"/>
            </a:br>
            <a:r>
              <a:rPr lang="en-US"/>
              <a:t>data center</a:t>
            </a:r>
          </a:p>
          <a:p>
            <a:pPr lvl="1"/>
            <a:endParaRPr lang="en-US"/>
          </a:p>
          <a:p>
            <a:r>
              <a:rPr lang="en-US"/>
              <a:t>Need expertise</a:t>
            </a:r>
          </a:p>
          <a:p>
            <a:pPr lvl="1"/>
            <a:r>
              <a:rPr lang="en-US"/>
              <a:t>Planning and setting up a large cluster is highly nontrivial</a:t>
            </a:r>
          </a:p>
          <a:p>
            <a:pPr lvl="1"/>
            <a:r>
              <a:rPr lang="en-US"/>
              <a:t>Cluster may require special software, etc.</a:t>
            </a:r>
          </a:p>
          <a:p>
            <a:pPr lvl="1"/>
            <a:endParaRPr lang="en-US"/>
          </a:p>
          <a:p>
            <a:r>
              <a:rPr lang="en-US"/>
              <a:t>Need maintenance</a:t>
            </a:r>
          </a:p>
          <a:p>
            <a:pPr lvl="1"/>
            <a:r>
              <a:rPr lang="en-US"/>
              <a:t>Someone needs to replace faulty hardware, install software upgrades, maintain user accounts,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25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#3: Difficult to scale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658939"/>
            <a:ext cx="7772400" cy="4465637"/>
          </a:xfrm>
        </p:spPr>
        <p:txBody>
          <a:bodyPr/>
          <a:lstStyle/>
          <a:p>
            <a:r>
              <a:rPr lang="en-US"/>
              <a:t>Scaling up is difficult</a:t>
            </a:r>
          </a:p>
          <a:p>
            <a:pPr lvl="1"/>
            <a:r>
              <a:rPr lang="en-US"/>
              <a:t>Need to order new machines, install them, integrate with existing cluster - can take weeks</a:t>
            </a:r>
          </a:p>
          <a:p>
            <a:pPr lvl="1"/>
            <a:r>
              <a:rPr lang="en-US"/>
              <a:t>Large scaling factors may require major redesign, e.g., new storage system, new interconnect, new building (!)</a:t>
            </a:r>
          </a:p>
          <a:p>
            <a:pPr lvl="1"/>
            <a:endParaRPr lang="en-US"/>
          </a:p>
          <a:p>
            <a:r>
              <a:rPr lang="en-US"/>
              <a:t>Scaling down is difficult</a:t>
            </a:r>
          </a:p>
          <a:p>
            <a:pPr lvl="1"/>
            <a:r>
              <a:rPr lang="en-US"/>
              <a:t>What to do with superfluous hardware?</a:t>
            </a:r>
          </a:p>
          <a:p>
            <a:pPr lvl="1"/>
            <a:r>
              <a:rPr lang="en-US"/>
              <a:t>Server idle power is about 60% of peak </a:t>
            </a:r>
            <a:r>
              <a:rPr lang="en-US">
                <a:sym typeface="Symbol"/>
              </a:rPr>
              <a:t> Energy is consumed even when no work is being done</a:t>
            </a:r>
          </a:p>
          <a:p>
            <a:pPr lvl="1"/>
            <a:r>
              <a:rPr lang="en-US">
                <a:sym typeface="Symbol"/>
              </a:rPr>
              <a:t>Many fixed costs, such as 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Recap: Computing at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533526"/>
            <a:ext cx="7877175" cy="4657725"/>
          </a:xfrm>
        </p:spPr>
        <p:txBody>
          <a:bodyPr>
            <a:normAutofit fontScale="92500"/>
          </a:bodyPr>
          <a:lstStyle/>
          <a:p>
            <a:r>
              <a:rPr lang="en-US"/>
              <a:t>Modern applications require huge amounts of processing and data</a:t>
            </a:r>
          </a:p>
          <a:p>
            <a:pPr lvl="1"/>
            <a:r>
              <a:rPr lang="en-US"/>
              <a:t>Measured in petabytes, millions of users, billions of objects</a:t>
            </a:r>
          </a:p>
          <a:p>
            <a:pPr lvl="1"/>
            <a:r>
              <a:rPr lang="en-US"/>
              <a:t>Need special hardware, algorithms, tools to work at this scale</a:t>
            </a:r>
            <a:br>
              <a:rPr lang="en-US"/>
            </a:br>
            <a:endParaRPr lang="en-US"/>
          </a:p>
          <a:p>
            <a:r>
              <a:rPr lang="en-US"/>
              <a:t>Clusters and data centers can provide the resources we need</a:t>
            </a:r>
          </a:p>
          <a:p>
            <a:pPr lvl="1"/>
            <a:r>
              <a:rPr lang="en-US"/>
              <a:t>Main difference: Scale (room-sized vs. building-sized)</a:t>
            </a:r>
          </a:p>
          <a:p>
            <a:pPr lvl="1"/>
            <a:r>
              <a:rPr lang="en-US"/>
              <a:t>Special hardware; power and cooling are big concerns</a:t>
            </a:r>
            <a:br>
              <a:rPr lang="en-US"/>
            </a:br>
            <a:endParaRPr lang="en-US"/>
          </a:p>
          <a:p>
            <a:r>
              <a:rPr lang="en-US"/>
              <a:t>Clusters and data centers are not perfect</a:t>
            </a:r>
          </a:p>
          <a:p>
            <a:pPr lvl="1"/>
            <a:r>
              <a:rPr lang="en-US"/>
              <a:t>Difficult to dimension; expensive; difficult to scale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27</a:t>
            </a:fld>
            <a:endParaRPr lang="en-GB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658938"/>
            <a:ext cx="7858125" cy="4532312"/>
          </a:xfrm>
        </p:spPr>
        <p:txBody>
          <a:bodyPr/>
          <a:lstStyle/>
          <a:p>
            <a:r>
              <a:rPr lang="en-US"/>
              <a:t>Computing at scale</a:t>
            </a:r>
          </a:p>
          <a:p>
            <a:pPr lvl="1"/>
            <a:r>
              <a:rPr lang="en-US"/>
              <a:t>The need for scalability; scale of current services</a:t>
            </a:r>
          </a:p>
          <a:p>
            <a:pPr lvl="1"/>
            <a:r>
              <a:rPr lang="en-US"/>
              <a:t>Scaling up: From PCs to data centers</a:t>
            </a:r>
          </a:p>
          <a:p>
            <a:pPr lvl="1"/>
            <a:r>
              <a:rPr lang="en-US"/>
              <a:t>Problems with 'classical' scaling techniques </a:t>
            </a:r>
            <a:br>
              <a:rPr lang="en-US"/>
            </a:br>
            <a:endParaRPr lang="en-US"/>
          </a:p>
          <a:p>
            <a:r>
              <a:rPr lang="en-US">
                <a:solidFill>
                  <a:srgbClr val="FF9900"/>
                </a:solidFill>
              </a:rPr>
              <a:t>Utility computing and cloud computing</a:t>
            </a:r>
          </a:p>
          <a:p>
            <a:pPr lvl="1"/>
            <a:r>
              <a:rPr lang="en-US">
                <a:solidFill>
                  <a:srgbClr val="FF9900"/>
                </a:solidFill>
              </a:rPr>
              <a:t>What are utility computing and cloud computing?</a:t>
            </a:r>
          </a:p>
          <a:p>
            <a:pPr lvl="1"/>
            <a:r>
              <a:rPr lang="en-US"/>
              <a:t>What kinds of clouds exist today?</a:t>
            </a:r>
          </a:p>
          <a:p>
            <a:pPr lvl="1"/>
            <a:r>
              <a:rPr lang="en-US"/>
              <a:t>What kinds of applications run on the cloud?</a:t>
            </a:r>
          </a:p>
          <a:p>
            <a:pPr lvl="1"/>
            <a:r>
              <a:rPr lang="en-US"/>
              <a:t>Virtualization: How clouds work 'under the hood'</a:t>
            </a:r>
          </a:p>
          <a:p>
            <a:pPr lvl="1"/>
            <a:r>
              <a:rPr lang="en-US"/>
              <a:t>Some cloud computing challenges</a:t>
            </a:r>
          </a:p>
          <a:p>
            <a:pPr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28</a:t>
            </a:fld>
            <a:endParaRPr lang="en-GB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power plant analogy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4791075"/>
            <a:ext cx="7848600" cy="1733550"/>
          </a:xfrm>
        </p:spPr>
        <p:txBody>
          <a:bodyPr>
            <a:normAutofit lnSpcReduction="10000"/>
          </a:bodyPr>
          <a:lstStyle/>
          <a:p>
            <a:r>
              <a:rPr lang="en-US"/>
              <a:t>It used to be that everyone had their own power source</a:t>
            </a:r>
          </a:p>
          <a:p>
            <a:pPr lvl="1"/>
            <a:r>
              <a:rPr lang="en-US"/>
              <a:t>Challenges are similar to the cluster: Needs large up-front investment, expertise to operate, difficult to scale up/down...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29</a:t>
            </a:fld>
            <a:endParaRPr lang="en-GB"/>
          </a:p>
        </p:txBody>
      </p:sp>
      <p:pic>
        <p:nvPicPr>
          <p:cNvPr id="6" name="Picture 5" descr="800px-Noe_wasserra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73376" y="1504950"/>
            <a:ext cx="3975099" cy="2981324"/>
          </a:xfrm>
          <a:prstGeom prst="rect">
            <a:avLst/>
          </a:prstGeom>
        </p:spPr>
      </p:pic>
      <p:pic>
        <p:nvPicPr>
          <p:cNvPr id="7" name="Picture 6" descr="Stott_Park_Bobbin_Mill_Steam_Engin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21271" y="2036444"/>
            <a:ext cx="3187133" cy="21164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4706" y="4124325"/>
            <a:ext cx="19319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Steam engine at Stott Park Bobbin Mill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21530" y="4448175"/>
            <a:ext cx="2743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Waterwheel at the Neuhausen ob Eck Open-Air Museum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Clouds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658938"/>
            <a:ext cx="7858125" cy="4532312"/>
          </a:xfrm>
        </p:spPr>
        <p:txBody>
          <a:bodyPr/>
          <a:lstStyle/>
          <a:p>
            <a:r>
              <a:rPr lang="en-US" dirty="0">
                <a:solidFill>
                  <a:srgbClr val="FF9900"/>
                </a:solidFill>
              </a:rPr>
              <a:t>Computing at scale</a:t>
            </a:r>
          </a:p>
          <a:p>
            <a:pPr lvl="1"/>
            <a:r>
              <a:rPr lang="en-US" dirty="0">
                <a:solidFill>
                  <a:srgbClr val="FF9900"/>
                </a:solidFill>
              </a:rPr>
              <a:t>The need for scalability; scale of current services</a:t>
            </a:r>
          </a:p>
          <a:p>
            <a:pPr lvl="1"/>
            <a:r>
              <a:rPr lang="en-US" dirty="0"/>
              <a:t>Scaling up: From PCs to data centers</a:t>
            </a:r>
          </a:p>
          <a:p>
            <a:pPr lvl="1"/>
            <a:r>
              <a:rPr lang="en-US" dirty="0"/>
              <a:t>Problems with 'classical' scaling techniques </a:t>
            </a:r>
            <a:br>
              <a:rPr lang="en-US" dirty="0"/>
            </a:br>
            <a:endParaRPr lang="en-US" dirty="0"/>
          </a:p>
          <a:p>
            <a:r>
              <a:rPr lang="en-US" dirty="0"/>
              <a:t>Utility computing and cloud computing</a:t>
            </a:r>
          </a:p>
          <a:p>
            <a:pPr lvl="1"/>
            <a:r>
              <a:rPr lang="en-US" dirty="0"/>
              <a:t>What are utility computing and cloud computing?</a:t>
            </a:r>
          </a:p>
          <a:p>
            <a:pPr lvl="1"/>
            <a:r>
              <a:rPr lang="en-US" dirty="0"/>
              <a:t>What kinds of clouds exist today?</a:t>
            </a:r>
          </a:p>
          <a:p>
            <a:pPr lvl="1"/>
            <a:r>
              <a:rPr lang="en-US" dirty="0"/>
              <a:t>What kinds of applications run on the cloud?</a:t>
            </a:r>
          </a:p>
          <a:p>
            <a:pPr lvl="1"/>
            <a:r>
              <a:rPr lang="en-US" dirty="0"/>
              <a:t>Virtualization: How clouds work 'under the hood'</a:t>
            </a:r>
          </a:p>
          <a:p>
            <a:pPr lvl="1"/>
            <a:r>
              <a:rPr lang="en-US" dirty="0"/>
              <a:t>Some cloud computing challenges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Scaling the power plant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5133975"/>
            <a:ext cx="7772400" cy="1123950"/>
          </a:xfrm>
        </p:spPr>
        <p:txBody>
          <a:bodyPr/>
          <a:lstStyle/>
          <a:p>
            <a:r>
              <a:rPr lang="en-US"/>
              <a:t>Then people started to build large, centralized power plants with very large capacity...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6" name="Picture 5" descr="800px-Giant_photovoltaic_arra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05250" y="1533526"/>
            <a:ext cx="2438400" cy="1628775"/>
          </a:xfrm>
          <a:prstGeom prst="rect">
            <a:avLst/>
          </a:prstGeom>
        </p:spPr>
      </p:pic>
      <p:pic>
        <p:nvPicPr>
          <p:cNvPr id="7" name="Picture 6" descr="Dreischluchtendamm_hauptwall_200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48426" y="1529620"/>
            <a:ext cx="2479145" cy="1651730"/>
          </a:xfrm>
          <a:prstGeom prst="rect">
            <a:avLst/>
          </a:prstGeom>
        </p:spPr>
      </p:pic>
      <p:pic>
        <p:nvPicPr>
          <p:cNvPr id="8" name="Picture 7" descr="800px-Grosskrotzenburg_power_statio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14775" y="3312533"/>
            <a:ext cx="2447925" cy="1633990"/>
          </a:xfrm>
          <a:prstGeom prst="rect">
            <a:avLst/>
          </a:prstGeom>
        </p:spPr>
      </p:pic>
      <p:pic>
        <p:nvPicPr>
          <p:cNvPr id="9" name="Picture 8" descr="800px-NesjavellirPowerPlant_edit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608" y="3314700"/>
            <a:ext cx="2456842" cy="160820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Metered usage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4343400"/>
            <a:ext cx="7772400" cy="1847850"/>
          </a:xfrm>
        </p:spPr>
        <p:txBody>
          <a:bodyPr/>
          <a:lstStyle/>
          <a:p>
            <a:r>
              <a:rPr lang="en-US"/>
              <a:t>Power plants are connected to customers by a network</a:t>
            </a:r>
          </a:p>
          <a:p>
            <a:r>
              <a:rPr lang="en-US"/>
              <a:t>Usage is metered, and everyone (basically) pays only for what they actually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31</a:t>
            </a:fld>
            <a:endParaRPr lang="en-GB"/>
          </a:p>
        </p:txBody>
      </p:sp>
      <p:pic>
        <p:nvPicPr>
          <p:cNvPr id="6" name="Picture 5" descr="800px-Giant_photovoltaic_arra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71775" y="1857376"/>
            <a:ext cx="2438400" cy="1628775"/>
          </a:xfrm>
          <a:prstGeom prst="rect">
            <a:avLst/>
          </a:prstGeom>
        </p:spPr>
      </p:pic>
      <p:pic>
        <p:nvPicPr>
          <p:cNvPr id="1026" name="Picture 2" descr="C:\Users\Andreas Haeberlen\AppData\Local\Microsoft\Windows\Temporary Internet Files\Content.IE5\XC8QYFDJ\MC90034031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679777" y="2324101"/>
            <a:ext cx="432345" cy="730224"/>
          </a:xfrm>
          <a:prstGeom prst="rect">
            <a:avLst/>
          </a:prstGeom>
          <a:noFill/>
        </p:spPr>
      </p:pic>
      <p:cxnSp>
        <p:nvCxnSpPr>
          <p:cNvPr id="13" name="Straight Connector 12"/>
          <p:cNvCxnSpPr>
            <a:stCxn id="6" idx="3"/>
            <a:endCxn id="1026" idx="3"/>
          </p:cNvCxnSpPr>
          <p:nvPr/>
        </p:nvCxnSpPr>
        <p:spPr bwMode="auto">
          <a:xfrm>
            <a:off x="5210176" y="2671763"/>
            <a:ext cx="4469601" cy="174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6" descr="450px-Delta_pylon_near_Madri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60206" y="2190750"/>
            <a:ext cx="778669" cy="1038225"/>
          </a:xfrm>
          <a:prstGeom prst="rect">
            <a:avLst/>
          </a:prstGeom>
        </p:spPr>
      </p:pic>
      <p:pic>
        <p:nvPicPr>
          <p:cNvPr id="8" name="Picture 7" descr="450px-Delta_pylon_near_Madri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4606" y="2200275"/>
            <a:ext cx="778669" cy="1038225"/>
          </a:xfrm>
          <a:prstGeom prst="rect">
            <a:avLst/>
          </a:prstGeom>
        </p:spPr>
      </p:pic>
      <p:pic>
        <p:nvPicPr>
          <p:cNvPr id="9" name="Picture 8" descr="450px-Delta_pylon_near_Madri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79481" y="2200275"/>
            <a:ext cx="778669" cy="1038225"/>
          </a:xfrm>
          <a:prstGeom prst="rect">
            <a:avLst/>
          </a:prstGeom>
        </p:spPr>
      </p:pic>
      <p:pic>
        <p:nvPicPr>
          <p:cNvPr id="11" name="Picture 10" descr="220px-Hydro_quebec_met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34375" y="1914525"/>
            <a:ext cx="1047750" cy="15716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80749" y="3619500"/>
            <a:ext cx="1395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Power source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90829" y="3619500"/>
            <a:ext cx="938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Network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58373" y="3571876"/>
            <a:ext cx="974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Metering</a:t>
            </a:r>
            <a:br>
              <a:rPr lang="en-US" sz="1600"/>
            </a:br>
            <a:r>
              <a:rPr lang="en-US" sz="1600"/>
              <a:t>device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26405" y="3619500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Customer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this a good 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666875"/>
            <a:ext cx="7877175" cy="4810125"/>
          </a:xfrm>
        </p:spPr>
        <p:txBody>
          <a:bodyPr>
            <a:normAutofit lnSpcReduction="10000"/>
          </a:bodyPr>
          <a:lstStyle/>
          <a:p>
            <a:r>
              <a:rPr lang="en-US"/>
              <a:t>Economies of scale</a:t>
            </a:r>
          </a:p>
          <a:p>
            <a:pPr lvl="1"/>
            <a:r>
              <a:rPr lang="en-US"/>
              <a:t>Cheaper to run one big power </a:t>
            </a:r>
            <a:br>
              <a:rPr lang="en-US"/>
            </a:br>
            <a:r>
              <a:rPr lang="en-US"/>
              <a:t>plant than many small ones</a:t>
            </a:r>
          </a:p>
          <a:p>
            <a:r>
              <a:rPr lang="en-US"/>
              <a:t>Statistical multiplexing</a:t>
            </a:r>
          </a:p>
          <a:p>
            <a:pPr lvl="1"/>
            <a:r>
              <a:rPr lang="en-US"/>
              <a:t>High utilization!</a:t>
            </a:r>
          </a:p>
          <a:p>
            <a:r>
              <a:rPr lang="en-US"/>
              <a:t>No up-front commitment</a:t>
            </a:r>
          </a:p>
          <a:p>
            <a:pPr lvl="1"/>
            <a:r>
              <a:rPr lang="en-US"/>
              <a:t>No investment in generator;</a:t>
            </a:r>
            <a:br>
              <a:rPr lang="en-US"/>
            </a:br>
            <a:r>
              <a:rPr lang="en-US"/>
              <a:t>pay-as-you-go model</a:t>
            </a:r>
          </a:p>
          <a:p>
            <a:r>
              <a:rPr lang="en-US"/>
              <a:t>Scalability</a:t>
            </a:r>
          </a:p>
          <a:p>
            <a:pPr lvl="1"/>
            <a:r>
              <a:rPr lang="en-US"/>
              <a:t>Thousands of kilowatts</a:t>
            </a:r>
            <a:br>
              <a:rPr lang="en-US"/>
            </a:br>
            <a:r>
              <a:rPr lang="en-US"/>
              <a:t>available on demand; add</a:t>
            </a:r>
            <a:br>
              <a:rPr lang="en-US"/>
            </a:br>
            <a:r>
              <a:rPr lang="en-US"/>
              <a:t>more within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362701" y="1676401"/>
            <a:ext cx="4400550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l"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endParaRPr lang="en-US" sz="2800" kern="0" dirty="0">
              <a:latin typeface="+mn-lt"/>
            </a:endParaRPr>
          </a:p>
          <a:p>
            <a:pPr marL="742950" lvl="1" indent="-285750" algn="l">
              <a:buClr>
                <a:schemeClr val="bg1"/>
              </a:buClr>
              <a:buFont typeface="Wingdings" pitchFamily="2" charset="2"/>
              <a:buChar char="n"/>
              <a:defRPr/>
            </a:pPr>
            <a:r>
              <a:rPr lang="en-US" kern="0" dirty="0">
                <a:solidFill>
                  <a:srgbClr val="33CC33"/>
                </a:solidFill>
                <a:latin typeface="+mn-lt"/>
              </a:rPr>
              <a:t>Cheaper to run one big data </a:t>
            </a:r>
            <a:br>
              <a:rPr lang="en-US" kern="0" dirty="0">
                <a:solidFill>
                  <a:srgbClr val="33CC33"/>
                </a:solidFill>
                <a:latin typeface="+mn-lt"/>
              </a:rPr>
            </a:br>
            <a:r>
              <a:rPr lang="en-US" kern="0" dirty="0">
                <a:solidFill>
                  <a:srgbClr val="33CC33"/>
                </a:solidFill>
                <a:latin typeface="+mn-lt"/>
              </a:rPr>
              <a:t>center than many small ones</a:t>
            </a:r>
            <a:endParaRPr lang="en-US" sz="2800" kern="0" dirty="0">
              <a:solidFill>
                <a:srgbClr val="33CC33"/>
              </a:solidFill>
              <a:latin typeface="+mn-lt"/>
            </a:endParaRPr>
          </a:p>
          <a:p>
            <a:pPr marL="742950" lvl="1" indent="-285750" algn="l">
              <a:buClr>
                <a:schemeClr val="bg1"/>
              </a:buClr>
              <a:buFont typeface="Wingdings" pitchFamily="2" charset="2"/>
              <a:buChar char="n"/>
              <a:defRPr/>
            </a:pPr>
            <a:r>
              <a:rPr lang="en-US" kern="0" dirty="0">
                <a:solidFill>
                  <a:srgbClr val="33CC33"/>
                </a:solidFill>
                <a:latin typeface="+mn-lt"/>
              </a:rPr>
              <a:t>High utilization!</a:t>
            </a:r>
            <a:endParaRPr lang="en-US" sz="2800" kern="0" dirty="0">
              <a:solidFill>
                <a:srgbClr val="33CC33"/>
              </a:solidFill>
              <a:latin typeface="+mn-lt"/>
            </a:endParaRPr>
          </a:p>
          <a:p>
            <a:pPr marL="742950" lvl="1" indent="-285750" algn="l">
              <a:buClr>
                <a:schemeClr val="bg1"/>
              </a:buClr>
              <a:buFont typeface="Wingdings" pitchFamily="2" charset="2"/>
              <a:buChar char="n"/>
              <a:defRPr/>
            </a:pPr>
            <a:r>
              <a:rPr lang="en-US" kern="0" dirty="0">
                <a:solidFill>
                  <a:srgbClr val="33CC33"/>
                </a:solidFill>
                <a:latin typeface="+mn-lt"/>
              </a:rPr>
              <a:t>No investment in data center;</a:t>
            </a:r>
            <a:br>
              <a:rPr lang="en-US" kern="0" dirty="0">
                <a:solidFill>
                  <a:srgbClr val="33CC33"/>
                </a:solidFill>
                <a:latin typeface="+mn-lt"/>
              </a:rPr>
            </a:br>
            <a:r>
              <a:rPr lang="en-US" kern="0" dirty="0">
                <a:solidFill>
                  <a:srgbClr val="33CC33"/>
                </a:solidFill>
                <a:latin typeface="+mn-lt"/>
              </a:rPr>
              <a:t>pay-as-you-go model</a:t>
            </a:r>
            <a:endParaRPr lang="en-US" sz="2800" kern="0" dirty="0">
              <a:solidFill>
                <a:srgbClr val="33CC33"/>
              </a:solidFill>
              <a:latin typeface="+mn-lt"/>
            </a:endParaRPr>
          </a:p>
          <a:p>
            <a:pPr marL="742950" lvl="1" indent="-285750" algn="l">
              <a:buClr>
                <a:schemeClr val="bg1"/>
              </a:buClr>
              <a:buFont typeface="Wingdings" pitchFamily="2" charset="2"/>
              <a:buChar char="n"/>
              <a:defRPr/>
            </a:pPr>
            <a:r>
              <a:rPr lang="en-US" kern="0" dirty="0">
                <a:solidFill>
                  <a:srgbClr val="33CC33"/>
                </a:solidFill>
                <a:latin typeface="+mn-lt"/>
              </a:rPr>
              <a:t>Thousands of computers available on demand; add</a:t>
            </a:r>
            <a:br>
              <a:rPr lang="en-US" kern="0" dirty="0">
                <a:solidFill>
                  <a:srgbClr val="33CC33"/>
                </a:solidFill>
                <a:latin typeface="+mn-lt"/>
              </a:rPr>
            </a:br>
            <a:r>
              <a:rPr lang="en-US" kern="0" dirty="0">
                <a:solidFill>
                  <a:srgbClr val="33CC33"/>
                </a:solidFill>
                <a:latin typeface="+mn-lt"/>
              </a:rPr>
              <a:t>more within seconds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24000" y="1310629"/>
            <a:ext cx="3171824" cy="46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Clr>
                <a:schemeClr val="folHlink"/>
              </a:buClr>
              <a:buSzPct val="60000"/>
              <a:defRPr/>
            </a:pPr>
            <a:r>
              <a:rPr lang="en-US" kern="0" dirty="0">
                <a:solidFill>
                  <a:srgbClr val="00CC00"/>
                </a:solidFill>
                <a:latin typeface="+mn-lt"/>
              </a:rPr>
              <a:t>Electricity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145088" y="1319214"/>
            <a:ext cx="3171824" cy="46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Clr>
                <a:schemeClr val="folHlink"/>
              </a:buClr>
              <a:buSzPct val="60000"/>
              <a:defRPr/>
            </a:pPr>
            <a:r>
              <a:rPr lang="en-US" kern="0" dirty="0">
                <a:solidFill>
                  <a:srgbClr val="00CC00"/>
                </a:solidFill>
                <a:latin typeface="+mn-lt"/>
              </a:rPr>
              <a:t>Computing</a:t>
            </a:r>
          </a:p>
        </p:txBody>
      </p:sp>
      <p:grpSp>
        <p:nvGrpSpPr>
          <p:cNvPr id="10" name="Group 39"/>
          <p:cNvGrpSpPr>
            <a:grpSpLocks/>
          </p:cNvGrpSpPr>
          <p:nvPr/>
        </p:nvGrpSpPr>
        <p:grpSpPr bwMode="auto">
          <a:xfrm>
            <a:off x="8872633" y="1191104"/>
            <a:ext cx="902454" cy="604836"/>
            <a:chOff x="6737140" y="2633668"/>
            <a:chExt cx="1940138" cy="1300162"/>
          </a:xfrm>
        </p:grpSpPr>
        <p:sp>
          <p:nvSpPr>
            <p:cNvPr id="11" name="Cloud"/>
            <p:cNvSpPr>
              <a:spLocks noChangeAspect="1" noEditPoints="1" noChangeArrowheads="1"/>
            </p:cNvSpPr>
            <p:nvPr/>
          </p:nvSpPr>
          <p:spPr bwMode="auto">
            <a:xfrm rot="268469">
              <a:off x="6737140" y="2633668"/>
              <a:ext cx="1940138" cy="130016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noFill/>
              <a:miter lim="800000"/>
              <a:headEnd/>
              <a:tailEnd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endParaRPr lang="en-US"/>
            </a:p>
          </p:txBody>
        </p:sp>
        <p:pic>
          <p:nvPicPr>
            <p:cNvPr id="12" name="Picture 51" descr="MCj0431616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747003" y="288290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1" descr="MCj0431616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356478" y="2892429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1" descr="MCj0431616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65952" y="290195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cloud computing?</a:t>
            </a:r>
          </a:p>
        </p:txBody>
      </p:sp>
      <p:pic>
        <p:nvPicPr>
          <p:cNvPr id="6" name="Content Placeholder 5" descr="188737.strip.print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80767" y="2710937"/>
            <a:ext cx="6624372" cy="205828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 rot="16200000">
            <a:off x="9534198" y="914406"/>
            <a:ext cx="20521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http://www.dilbert.com/fast/2013-06-29/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cloud computing?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2835070" y="1952625"/>
            <a:ext cx="72233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The interesting thing about Cloud Computing is that we've </a:t>
            </a:r>
            <a:br>
              <a:rPr lang="en-US"/>
            </a:br>
            <a:r>
              <a:rPr lang="en-US"/>
              <a:t>redefined Cloud Computing to include everything that we </a:t>
            </a:r>
            <a:br>
              <a:rPr lang="en-US"/>
            </a:br>
            <a:r>
              <a:rPr lang="en-US"/>
              <a:t>already do.... I don't understand what we would do differently </a:t>
            </a:r>
            <a:br>
              <a:rPr lang="en-US"/>
            </a:br>
            <a:r>
              <a:rPr lang="en-US"/>
              <a:t>in the light of Cloud Computing other than change the </a:t>
            </a:r>
            <a:br>
              <a:rPr lang="en-US"/>
            </a:br>
            <a:r>
              <a:rPr lang="en-US"/>
              <a:t>wording of some of our ads.</a:t>
            </a:r>
            <a:br>
              <a:rPr lang="en-US" sz="1200"/>
            </a:br>
            <a:r>
              <a:rPr lang="en-US" sz="1200"/>
              <a:t>                                                   Larry Ellison, quoted in the Wall Street Journal, September 26, 2008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2695" y="4305301"/>
            <a:ext cx="7223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A lot of people are jumping on the [cloud] bandwagon, but</a:t>
            </a:r>
            <a:br>
              <a:rPr lang="en-US"/>
            </a:br>
            <a:r>
              <a:rPr lang="en-US"/>
              <a:t>I have not heard two people say the same thing about it.</a:t>
            </a:r>
            <a:br>
              <a:rPr lang="en-US"/>
            </a:br>
            <a:r>
              <a:rPr lang="en-US"/>
              <a:t>There are multiple definitions out there of "the cloud".</a:t>
            </a:r>
            <a:br>
              <a:rPr lang="en-US" sz="1200"/>
            </a:br>
            <a:r>
              <a:rPr lang="en-US" sz="1200"/>
              <a:t>                                                            Andy Isherwood, quoted in ZDnet News, December 11, 2008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what is it, really?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544638"/>
            <a:ext cx="7772400" cy="4532312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According to NIST: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Essential characteristics:</a:t>
            </a:r>
          </a:p>
          <a:p>
            <a:pPr lvl="1"/>
            <a:r>
              <a:rPr lang="en-US"/>
              <a:t>On-demand self service</a:t>
            </a:r>
          </a:p>
          <a:p>
            <a:pPr lvl="1"/>
            <a:r>
              <a:rPr lang="en-US"/>
              <a:t>Broad network access</a:t>
            </a:r>
          </a:p>
          <a:p>
            <a:pPr lvl="1"/>
            <a:r>
              <a:rPr lang="en-US"/>
              <a:t>Resource pooling</a:t>
            </a:r>
          </a:p>
          <a:p>
            <a:pPr lvl="1"/>
            <a:r>
              <a:rPr lang="en-US"/>
              <a:t>Rapid elasticity</a:t>
            </a:r>
          </a:p>
          <a:p>
            <a:pPr lvl="1"/>
            <a:r>
              <a:rPr lang="en-US"/>
              <a:t>Measured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3295650" y="1871802"/>
            <a:ext cx="6991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/>
              <a:t>Cloud computing is a model for enabling convenient, </a:t>
            </a:r>
            <a:br>
              <a:rPr lang="en-US" sz="1800" dirty="0"/>
            </a:br>
            <a:r>
              <a:rPr lang="en-US" sz="1800" dirty="0"/>
              <a:t>on-demand network access to a shared pool of configurable </a:t>
            </a:r>
            <a:br>
              <a:rPr lang="en-US" sz="1800" dirty="0"/>
            </a:br>
            <a:r>
              <a:rPr lang="en-US" sz="1800" dirty="0"/>
              <a:t>computing resources (e.g., networks, servers, storage, </a:t>
            </a:r>
            <a:br>
              <a:rPr lang="en-US" sz="1800" dirty="0"/>
            </a:br>
            <a:r>
              <a:rPr lang="en-US" sz="1800" dirty="0"/>
              <a:t>applications, and services) that can be rapidly provisioned </a:t>
            </a:r>
            <a:br>
              <a:rPr lang="en-US" sz="1800" dirty="0"/>
            </a:br>
            <a:r>
              <a:rPr lang="en-US" sz="1800" dirty="0"/>
              <a:t>and released with minimal management effort or </a:t>
            </a:r>
            <a:br>
              <a:rPr lang="en-US" sz="1800" dirty="0"/>
            </a:br>
            <a:r>
              <a:rPr lang="en-US" sz="1800" dirty="0"/>
              <a:t>service provider interaction.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470" y="624110"/>
            <a:ext cx="7483365" cy="773766"/>
          </a:xfrm>
        </p:spPr>
        <p:txBody>
          <a:bodyPr>
            <a:normAutofit/>
          </a:bodyPr>
          <a:lstStyle/>
          <a:p>
            <a:r>
              <a:rPr lang="en-US" sz="3200" dirty="0"/>
              <a:t>Other terms you may have heard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552575"/>
            <a:ext cx="7772400" cy="4781550"/>
          </a:xfrm>
        </p:spPr>
        <p:txBody>
          <a:bodyPr>
            <a:normAutofit fontScale="92500"/>
          </a:bodyPr>
          <a:lstStyle/>
          <a:p>
            <a:r>
              <a:rPr lang="en-US"/>
              <a:t>Utility computing</a:t>
            </a:r>
          </a:p>
          <a:p>
            <a:pPr lvl="1"/>
            <a:r>
              <a:rPr lang="en-US"/>
              <a:t>The service being sold by a cloud</a:t>
            </a:r>
          </a:p>
          <a:p>
            <a:pPr lvl="1"/>
            <a:r>
              <a:rPr lang="en-US"/>
              <a:t>Focuses on the business model (pay-as-you-go), similar to classical utility companies</a:t>
            </a:r>
          </a:p>
          <a:p>
            <a:pPr lvl="1"/>
            <a:endParaRPr lang="en-US"/>
          </a:p>
          <a:p>
            <a:r>
              <a:rPr lang="en-US"/>
              <a:t>The Web</a:t>
            </a:r>
          </a:p>
          <a:p>
            <a:pPr lvl="1"/>
            <a:r>
              <a:rPr lang="en-US"/>
              <a:t>The Internet's information sharing model</a:t>
            </a:r>
          </a:p>
          <a:p>
            <a:pPr lvl="1"/>
            <a:r>
              <a:rPr lang="en-US"/>
              <a:t>Some web services run on clouds, but not all</a:t>
            </a:r>
          </a:p>
          <a:p>
            <a:pPr lvl="1"/>
            <a:endParaRPr lang="en-US"/>
          </a:p>
          <a:p>
            <a:r>
              <a:rPr lang="en-US"/>
              <a:t>The Internet</a:t>
            </a:r>
          </a:p>
          <a:p>
            <a:pPr lvl="1"/>
            <a:r>
              <a:rPr lang="en-US"/>
              <a:t>A network of networks.</a:t>
            </a:r>
          </a:p>
          <a:p>
            <a:pPr lvl="1"/>
            <a:r>
              <a:rPr lang="en-US"/>
              <a:t>Used by the web; connects (most) clouds to their customers</a:t>
            </a:r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36</a:t>
            </a:fld>
            <a:endParaRPr lang="en-GB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658938"/>
            <a:ext cx="7858125" cy="4532312"/>
          </a:xfrm>
        </p:spPr>
        <p:txBody>
          <a:bodyPr/>
          <a:lstStyle/>
          <a:p>
            <a:r>
              <a:rPr lang="en-US"/>
              <a:t>Computing at scale</a:t>
            </a:r>
          </a:p>
          <a:p>
            <a:pPr lvl="1"/>
            <a:r>
              <a:rPr lang="en-US"/>
              <a:t>The need for scalability; scale of current services</a:t>
            </a:r>
          </a:p>
          <a:p>
            <a:pPr lvl="1"/>
            <a:r>
              <a:rPr lang="en-US"/>
              <a:t>Scaling up: From PCs to data centers</a:t>
            </a:r>
          </a:p>
          <a:p>
            <a:pPr lvl="1"/>
            <a:r>
              <a:rPr lang="en-US"/>
              <a:t>Problems with 'classical' scaling techniques </a:t>
            </a:r>
            <a:br>
              <a:rPr lang="en-US"/>
            </a:br>
            <a:endParaRPr lang="en-US"/>
          </a:p>
          <a:p>
            <a:r>
              <a:rPr lang="en-US"/>
              <a:t>Utility computing and cloud computing</a:t>
            </a:r>
          </a:p>
          <a:p>
            <a:pPr lvl="1"/>
            <a:r>
              <a:rPr lang="en-US"/>
              <a:t>What are utility computing and cloud computing?</a:t>
            </a:r>
          </a:p>
          <a:p>
            <a:pPr lvl="1"/>
            <a:r>
              <a:rPr lang="en-US">
                <a:solidFill>
                  <a:srgbClr val="FF9900"/>
                </a:solidFill>
              </a:rPr>
              <a:t>What kinds of clouds exist today?</a:t>
            </a:r>
          </a:p>
          <a:p>
            <a:pPr lvl="1"/>
            <a:r>
              <a:rPr lang="en-US"/>
              <a:t>What kinds of applications run on the cloud?</a:t>
            </a:r>
          </a:p>
          <a:p>
            <a:pPr lvl="1"/>
            <a:r>
              <a:rPr lang="en-US"/>
              <a:t>Virtualization: How clouds work 'under the hood'</a:t>
            </a:r>
          </a:p>
          <a:p>
            <a:pPr lvl="1"/>
            <a:r>
              <a:rPr lang="en-US"/>
              <a:t>Some cloud computing challenges</a:t>
            </a:r>
          </a:p>
          <a:p>
            <a:pPr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37</a:t>
            </a:fld>
            <a:endParaRPr lang="en-GB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Everything as a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658938"/>
            <a:ext cx="7772400" cy="485840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What kind of service does the cloud provide?</a:t>
            </a:r>
          </a:p>
          <a:p>
            <a:pPr lvl="1"/>
            <a:r>
              <a:rPr lang="en-US"/>
              <a:t>Does it offer an entire application, or just resources?</a:t>
            </a:r>
          </a:p>
          <a:p>
            <a:pPr lvl="1"/>
            <a:r>
              <a:rPr lang="en-US"/>
              <a:t>If resources, what kind / level of abstraction?</a:t>
            </a:r>
          </a:p>
          <a:p>
            <a:pPr lvl="1"/>
            <a:endParaRPr lang="en-US"/>
          </a:p>
          <a:p>
            <a:r>
              <a:rPr lang="en-US"/>
              <a:t>Three types commonly distinguished:</a:t>
            </a:r>
          </a:p>
          <a:p>
            <a:pPr lvl="1"/>
            <a:r>
              <a:rPr lang="en-US"/>
              <a:t>Software as a service (SaaS)</a:t>
            </a:r>
          </a:p>
          <a:p>
            <a:pPr lvl="2"/>
            <a:r>
              <a:rPr lang="en-US"/>
              <a:t>Analogy: Restaurant. Prepares&amp;serves entire meal, does the dishes, ...</a:t>
            </a:r>
          </a:p>
          <a:p>
            <a:pPr lvl="1"/>
            <a:r>
              <a:rPr lang="en-US"/>
              <a:t>Platform as a service (PaaS)</a:t>
            </a:r>
          </a:p>
          <a:p>
            <a:pPr lvl="2"/>
            <a:r>
              <a:rPr lang="en-US"/>
              <a:t>Analogy: Take-out food. Prepares meal, but does not serve it. </a:t>
            </a:r>
          </a:p>
          <a:p>
            <a:pPr lvl="1"/>
            <a:r>
              <a:rPr lang="en-US"/>
              <a:t>Infrastructure as a service (IaaS)</a:t>
            </a:r>
          </a:p>
          <a:p>
            <a:pPr lvl="2"/>
            <a:r>
              <a:rPr lang="en-US"/>
              <a:t>Analogy: Grocery store. Provides raw ingredients.</a:t>
            </a:r>
          </a:p>
          <a:p>
            <a:pPr lvl="1"/>
            <a:r>
              <a:rPr lang="en-US"/>
              <a:t>Other xaaS types have been defined, but are less common</a:t>
            </a:r>
          </a:p>
          <a:p>
            <a:pPr lvl="2"/>
            <a:r>
              <a:rPr lang="en-US"/>
              <a:t>Desktop, Backend, Communication, Network, Monitoring,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38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as a Service (SaaS)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4638675"/>
            <a:ext cx="7772400" cy="1704974"/>
          </a:xfrm>
        </p:spPr>
        <p:txBody>
          <a:bodyPr/>
          <a:lstStyle/>
          <a:p>
            <a:r>
              <a:rPr lang="en-US"/>
              <a:t>Cloud provides an entire application</a:t>
            </a:r>
          </a:p>
          <a:p>
            <a:pPr lvl="1"/>
            <a:r>
              <a:rPr lang="en-US"/>
              <a:t>Word processor, spreadsheet, CRM software, calendar...</a:t>
            </a:r>
          </a:p>
          <a:p>
            <a:pPr lvl="1"/>
            <a:r>
              <a:rPr lang="en-US"/>
              <a:t>Customer pays cloud provider</a:t>
            </a:r>
          </a:p>
          <a:p>
            <a:pPr lvl="1"/>
            <a:r>
              <a:rPr lang="en-US"/>
              <a:t>Example: Google Apps, Salesforce.com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39</a:t>
            </a:fld>
            <a:endParaRPr lang="en-GB"/>
          </a:p>
        </p:txBody>
      </p:sp>
      <p:pic>
        <p:nvPicPr>
          <p:cNvPr id="7" name="Picture 3" descr="MCj0432623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3676" y="3358052"/>
            <a:ext cx="534987" cy="534987"/>
          </a:xfrm>
          <a:prstGeom prst="rect">
            <a:avLst/>
          </a:prstGeom>
          <a:noFill/>
        </p:spPr>
      </p:pic>
      <p:pic>
        <p:nvPicPr>
          <p:cNvPr id="8" name="Picture 19" descr="greenguy"/>
          <p:cNvPicPr>
            <a:picLocks noChangeAspect="1" noChangeArrowheads="1"/>
          </p:cNvPicPr>
          <p:nvPr/>
        </p:nvPicPr>
        <p:blipFill>
          <a:blip r:embed="rId3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4157664" y="1708150"/>
            <a:ext cx="541337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39"/>
          <p:cNvGrpSpPr>
            <a:grpSpLocks/>
          </p:cNvGrpSpPr>
          <p:nvPr/>
        </p:nvGrpSpPr>
        <p:grpSpPr bwMode="auto">
          <a:xfrm>
            <a:off x="3527426" y="2690813"/>
            <a:ext cx="1939925" cy="1300162"/>
            <a:chOff x="6737139" y="2633668"/>
            <a:chExt cx="1940138" cy="1300162"/>
          </a:xfrm>
        </p:grpSpPr>
        <p:sp>
          <p:nvSpPr>
            <p:cNvPr id="10" name="Cloud"/>
            <p:cNvSpPr>
              <a:spLocks noChangeAspect="1" noEditPoints="1" noChangeArrowheads="1"/>
            </p:cNvSpPr>
            <p:nvPr/>
          </p:nvSpPr>
          <p:spPr bwMode="auto">
            <a:xfrm rot="268469">
              <a:off x="6737139" y="2633668"/>
              <a:ext cx="1940138" cy="130016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noFill/>
              <a:miter lim="800000"/>
              <a:headEnd/>
              <a:tailEnd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endParaRPr lang="en-US"/>
            </a:p>
          </p:txBody>
        </p:sp>
        <p:pic>
          <p:nvPicPr>
            <p:cNvPr id="11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47002" y="288290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56477" y="2892429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965952" y="290195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2599764" y="3857625"/>
            <a:ext cx="83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Cloud</a:t>
            </a:r>
            <a:br>
              <a:rPr lang="en-US" sz="1400"/>
            </a:br>
            <a:r>
              <a:rPr lang="en-US" sz="1400"/>
              <a:t>provider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75027" y="1447801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User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038976" y="3476626"/>
            <a:ext cx="2400300" cy="390525"/>
          </a:xfrm>
          <a:prstGeom prst="rect">
            <a:avLst/>
          </a:prstGeom>
          <a:solidFill>
            <a:srgbClr val="007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038976" y="2971801"/>
            <a:ext cx="2400300" cy="390525"/>
          </a:xfrm>
          <a:prstGeom prst="rect">
            <a:avLst/>
          </a:prstGeom>
          <a:solidFill>
            <a:srgbClr val="007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Middleware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038976" y="2466976"/>
            <a:ext cx="2400300" cy="390525"/>
          </a:xfrm>
          <a:prstGeom prst="rect">
            <a:avLst/>
          </a:prstGeom>
          <a:solidFill>
            <a:srgbClr val="007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6362701" y="2124076"/>
            <a:ext cx="3705225" cy="2085975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 bwMode="auto">
          <a:xfrm flipV="1">
            <a:off x="5162551" y="2305051"/>
            <a:ext cx="2009775" cy="7334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5181600" y="3505201"/>
            <a:ext cx="2457450" cy="6572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 rot="5400000">
            <a:off x="7753350" y="2190750"/>
            <a:ext cx="533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rot="5400000">
            <a:off x="8124825" y="2200275"/>
            <a:ext cx="533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rot="16200000" flipH="1">
            <a:off x="4200525" y="2495550"/>
            <a:ext cx="409578" cy="285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V="1">
            <a:off x="4542306" y="2257428"/>
            <a:ext cx="1121" cy="5094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stCxn id="8" idx="1"/>
            <a:endCxn id="7" idx="0"/>
          </p:cNvCxnSpPr>
          <p:nvPr/>
        </p:nvCxnSpPr>
        <p:spPr bwMode="auto">
          <a:xfrm rot="10800000" flipV="1">
            <a:off x="3001169" y="1978819"/>
            <a:ext cx="1156494" cy="13792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1" name="Picture 35" descr="bag_of_money_small_trans.gi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1990725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many users and objects?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Flickr has 10 billion photos</a:t>
            </a:r>
          </a:p>
          <a:p>
            <a:endParaRPr lang="en-US" dirty="0"/>
          </a:p>
          <a:p>
            <a:r>
              <a:rPr lang="en-US" dirty="0"/>
              <a:t>Facebook has 1.4 billion daily active users</a:t>
            </a:r>
          </a:p>
          <a:p>
            <a:endParaRPr lang="en-US" dirty="0"/>
          </a:p>
          <a:p>
            <a:r>
              <a:rPr lang="en-US" dirty="0"/>
              <a:t>Google is serving 3.5 billion queries/day on over 130 trillion pages</a:t>
            </a:r>
          </a:p>
          <a:p>
            <a:endParaRPr lang="en-US" dirty="0"/>
          </a:p>
          <a:p>
            <a:r>
              <a:rPr lang="en-US" dirty="0"/>
              <a:t>5 billion videos/day watched on YouTube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25499"/>
          </a:xfrm>
        </p:spPr>
        <p:txBody>
          <a:bodyPr/>
          <a:lstStyle/>
          <a:p>
            <a:r>
              <a:rPr lang="en-US" dirty="0"/>
              <a:t>Platform as a Service (PaaS)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4476750"/>
            <a:ext cx="7772400" cy="1924050"/>
          </a:xfrm>
        </p:spPr>
        <p:txBody>
          <a:bodyPr>
            <a:normAutofit fontScale="92500"/>
          </a:bodyPr>
          <a:lstStyle/>
          <a:p>
            <a:r>
              <a:rPr lang="en-US"/>
              <a:t>Cloud provides middleware/infrastructure</a:t>
            </a:r>
          </a:p>
          <a:p>
            <a:pPr lvl="1"/>
            <a:r>
              <a:rPr lang="en-US"/>
              <a:t>For example, Microsoft Common Language Runtime (CLR)</a:t>
            </a:r>
          </a:p>
          <a:p>
            <a:pPr lvl="1"/>
            <a:r>
              <a:rPr lang="en-US"/>
              <a:t>Customer pays SaaS provider for the service; SaaS provider pays the cloud for the infrastructure</a:t>
            </a:r>
          </a:p>
          <a:p>
            <a:pPr lvl="1"/>
            <a:r>
              <a:rPr lang="en-US"/>
              <a:t>Example: Windows Azure, Google App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40</a:t>
            </a:fld>
            <a:endParaRPr lang="en-GB"/>
          </a:p>
        </p:txBody>
      </p:sp>
      <p:pic>
        <p:nvPicPr>
          <p:cNvPr id="7" name="Picture 3" descr="MCj0432623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3676" y="3348527"/>
            <a:ext cx="534987" cy="534987"/>
          </a:xfrm>
          <a:prstGeom prst="rect">
            <a:avLst/>
          </a:prstGeom>
          <a:noFill/>
        </p:spPr>
      </p:pic>
      <p:pic>
        <p:nvPicPr>
          <p:cNvPr id="8" name="Picture 19" descr="greenguy"/>
          <p:cNvPicPr>
            <a:picLocks noChangeAspect="1" noChangeArrowheads="1"/>
          </p:cNvPicPr>
          <p:nvPr/>
        </p:nvPicPr>
        <p:blipFill>
          <a:blip r:embed="rId3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4157664" y="1698625"/>
            <a:ext cx="541337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3527426" y="2681288"/>
            <a:ext cx="1939925" cy="1300162"/>
            <a:chOff x="6737139" y="2633668"/>
            <a:chExt cx="1940138" cy="1300162"/>
          </a:xfrm>
        </p:grpSpPr>
        <p:sp>
          <p:nvSpPr>
            <p:cNvPr id="10" name="Cloud"/>
            <p:cNvSpPr>
              <a:spLocks noChangeAspect="1" noEditPoints="1" noChangeArrowheads="1"/>
            </p:cNvSpPr>
            <p:nvPr/>
          </p:nvSpPr>
          <p:spPr bwMode="auto">
            <a:xfrm rot="268469">
              <a:off x="6737139" y="2633668"/>
              <a:ext cx="1940138" cy="130016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noFill/>
              <a:miter lim="800000"/>
              <a:headEnd/>
              <a:tailEnd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endParaRPr lang="en-US"/>
            </a:p>
          </p:txBody>
        </p:sp>
        <p:pic>
          <p:nvPicPr>
            <p:cNvPr id="11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47002" y="288290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56477" y="2892429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965952" y="290195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2599764" y="3848100"/>
            <a:ext cx="83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Cloud</a:t>
            </a:r>
            <a:br>
              <a:rPr lang="en-US" sz="1400"/>
            </a:br>
            <a:r>
              <a:rPr lang="en-US" sz="1400"/>
              <a:t>provider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75027" y="1438276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User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038976" y="3467101"/>
            <a:ext cx="2400300" cy="390525"/>
          </a:xfrm>
          <a:prstGeom prst="rect">
            <a:avLst/>
          </a:prstGeom>
          <a:solidFill>
            <a:srgbClr val="007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038976" y="2962276"/>
            <a:ext cx="2400300" cy="390525"/>
          </a:xfrm>
          <a:prstGeom prst="rect">
            <a:avLst/>
          </a:prstGeom>
          <a:solidFill>
            <a:srgbClr val="007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Middleware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038976" y="2457451"/>
            <a:ext cx="2400300" cy="390525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6362701" y="2114551"/>
            <a:ext cx="3705225" cy="2085975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 bwMode="auto">
          <a:xfrm flipV="1">
            <a:off x="5162551" y="2295526"/>
            <a:ext cx="2009775" cy="7334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5181600" y="3495676"/>
            <a:ext cx="2457450" cy="6572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 rot="5400000">
            <a:off x="7753350" y="2181225"/>
            <a:ext cx="533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rot="5400000">
            <a:off x="8124825" y="2190750"/>
            <a:ext cx="533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rot="16200000" flipH="1">
            <a:off x="4200525" y="2486025"/>
            <a:ext cx="409578" cy="285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V="1">
            <a:off x="4542306" y="2247903"/>
            <a:ext cx="1121" cy="5094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stCxn id="8" idx="1"/>
            <a:endCxn id="29" idx="1"/>
          </p:cNvCxnSpPr>
          <p:nvPr/>
        </p:nvCxnSpPr>
        <p:spPr bwMode="auto">
          <a:xfrm rot="10800000" flipV="1">
            <a:off x="3276602" y="1969294"/>
            <a:ext cx="881063" cy="47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1" name="Picture 35" descr="bag_of_money_small_trans.gi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90900" y="1228725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" descr="MCj0432624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2735264" y="1703389"/>
            <a:ext cx="541337" cy="541337"/>
          </a:xfrm>
          <a:prstGeom prst="rect">
            <a:avLst/>
          </a:prstGeom>
          <a:noFill/>
        </p:spPr>
      </p:pic>
      <p:cxnSp>
        <p:nvCxnSpPr>
          <p:cNvPr id="33" name="Straight Arrow Connector 32"/>
          <p:cNvCxnSpPr>
            <a:stCxn id="29" idx="2"/>
            <a:endCxn id="7" idx="0"/>
          </p:cNvCxnSpPr>
          <p:nvPr/>
        </p:nvCxnSpPr>
        <p:spPr bwMode="auto">
          <a:xfrm rot="5400000">
            <a:off x="2451651" y="2794244"/>
            <a:ext cx="1103801" cy="476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5" name="Picture 35" descr="bag_of_money_small_trans.gi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6025" y="2533650"/>
            <a:ext cx="476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7" name="Straight Arrow Connector 36"/>
          <p:cNvCxnSpPr/>
          <p:nvPr/>
        </p:nvCxnSpPr>
        <p:spPr bwMode="auto">
          <a:xfrm rot="16200000" flipH="1">
            <a:off x="3200400" y="2266950"/>
            <a:ext cx="723900" cy="6286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8" name="Picture 2" descr="C:\Users\ahae\AppData\Local\Microsoft\Windows\Temporary Internet Files\Content.IE5\WLXXAP26\MCj04315730000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20908" y="2152650"/>
            <a:ext cx="450898" cy="453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2609288" y="1200150"/>
            <a:ext cx="833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SaaS</a:t>
            </a:r>
            <a:br>
              <a:rPr lang="en-US" sz="1400"/>
            </a:br>
            <a:r>
              <a:rPr lang="en-US" sz="1400"/>
              <a:t>provider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81994"/>
          </a:xfrm>
        </p:spPr>
        <p:txBody>
          <a:bodyPr/>
          <a:lstStyle/>
          <a:p>
            <a:r>
              <a:rPr lang="en-US" dirty="0"/>
              <a:t>Infrastructure as a Service (IaaS)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4476750"/>
            <a:ext cx="7772400" cy="1924050"/>
          </a:xfrm>
        </p:spPr>
        <p:txBody>
          <a:bodyPr>
            <a:normAutofit fontScale="92500"/>
          </a:bodyPr>
          <a:lstStyle/>
          <a:p>
            <a:r>
              <a:rPr lang="en-US"/>
              <a:t>Cloud provides raw computing resources</a:t>
            </a:r>
          </a:p>
          <a:p>
            <a:pPr lvl="1"/>
            <a:r>
              <a:rPr lang="en-US"/>
              <a:t>Virtual machine, blade server, hard disk, ...</a:t>
            </a:r>
          </a:p>
          <a:p>
            <a:pPr lvl="1"/>
            <a:r>
              <a:rPr lang="en-US"/>
              <a:t>Customer pays SaaS provider for the service; SaaS provider pays the cloud for the resources</a:t>
            </a:r>
          </a:p>
          <a:p>
            <a:pPr lvl="1"/>
            <a:r>
              <a:rPr lang="en-US"/>
              <a:t>Examples: Amazon Web Services, Rackspace Cloud, GoGrid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41</a:t>
            </a:fld>
            <a:endParaRPr lang="en-GB"/>
          </a:p>
        </p:txBody>
      </p:sp>
      <p:pic>
        <p:nvPicPr>
          <p:cNvPr id="7" name="Picture 3" descr="MCj0432623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3676" y="3348527"/>
            <a:ext cx="534987" cy="534987"/>
          </a:xfrm>
          <a:prstGeom prst="rect">
            <a:avLst/>
          </a:prstGeom>
          <a:noFill/>
        </p:spPr>
      </p:pic>
      <p:pic>
        <p:nvPicPr>
          <p:cNvPr id="8" name="Picture 19" descr="greenguy"/>
          <p:cNvPicPr>
            <a:picLocks noChangeAspect="1" noChangeArrowheads="1"/>
          </p:cNvPicPr>
          <p:nvPr/>
        </p:nvPicPr>
        <p:blipFill>
          <a:blip r:embed="rId3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4157664" y="1698625"/>
            <a:ext cx="541337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3527426" y="2681288"/>
            <a:ext cx="1939925" cy="1300162"/>
            <a:chOff x="6737139" y="2633668"/>
            <a:chExt cx="1940138" cy="1300162"/>
          </a:xfrm>
        </p:grpSpPr>
        <p:sp>
          <p:nvSpPr>
            <p:cNvPr id="10" name="Cloud"/>
            <p:cNvSpPr>
              <a:spLocks noChangeAspect="1" noEditPoints="1" noChangeArrowheads="1"/>
            </p:cNvSpPr>
            <p:nvPr/>
          </p:nvSpPr>
          <p:spPr bwMode="auto">
            <a:xfrm rot="268469">
              <a:off x="6737139" y="2633668"/>
              <a:ext cx="1940138" cy="130016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noFill/>
              <a:miter lim="800000"/>
              <a:headEnd/>
              <a:tailEnd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endParaRPr lang="en-US"/>
            </a:p>
          </p:txBody>
        </p:sp>
        <p:pic>
          <p:nvPicPr>
            <p:cNvPr id="11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47002" y="288290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56477" y="2892429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965952" y="290195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2599764" y="3848100"/>
            <a:ext cx="83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Cloud</a:t>
            </a:r>
            <a:br>
              <a:rPr lang="en-US" sz="1400"/>
            </a:br>
            <a:r>
              <a:rPr lang="en-US" sz="1400"/>
              <a:t>provider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75027" y="1438276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User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038976" y="3467101"/>
            <a:ext cx="2400300" cy="390525"/>
          </a:xfrm>
          <a:prstGeom prst="rect">
            <a:avLst/>
          </a:prstGeom>
          <a:solidFill>
            <a:srgbClr val="007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038976" y="2962276"/>
            <a:ext cx="2400300" cy="390525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Middleware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038976" y="2457451"/>
            <a:ext cx="2400300" cy="390525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6362701" y="2114551"/>
            <a:ext cx="3705225" cy="2085975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 bwMode="auto">
          <a:xfrm flipV="1">
            <a:off x="5162551" y="2295526"/>
            <a:ext cx="2009775" cy="7334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5181600" y="3495676"/>
            <a:ext cx="2457450" cy="6572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 rot="5400000">
            <a:off x="7753350" y="2181225"/>
            <a:ext cx="533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rot="5400000">
            <a:off x="8124825" y="2190750"/>
            <a:ext cx="533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rot="16200000" flipH="1">
            <a:off x="4200525" y="2486025"/>
            <a:ext cx="409578" cy="285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V="1">
            <a:off x="4542306" y="2247903"/>
            <a:ext cx="1121" cy="5094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stCxn id="8" idx="1"/>
            <a:endCxn id="29" idx="1"/>
          </p:cNvCxnSpPr>
          <p:nvPr/>
        </p:nvCxnSpPr>
        <p:spPr bwMode="auto">
          <a:xfrm rot="10800000" flipV="1">
            <a:off x="3276602" y="1969294"/>
            <a:ext cx="881063" cy="47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1" name="Picture 35" descr="bag_of_money_small_trans.gi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90900" y="1228725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" descr="MCj0432624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2735264" y="1703389"/>
            <a:ext cx="541337" cy="541337"/>
          </a:xfrm>
          <a:prstGeom prst="rect">
            <a:avLst/>
          </a:prstGeom>
          <a:noFill/>
        </p:spPr>
      </p:pic>
      <p:cxnSp>
        <p:nvCxnSpPr>
          <p:cNvPr id="33" name="Straight Arrow Connector 32"/>
          <p:cNvCxnSpPr>
            <a:stCxn id="29" idx="2"/>
            <a:endCxn id="7" idx="0"/>
          </p:cNvCxnSpPr>
          <p:nvPr/>
        </p:nvCxnSpPr>
        <p:spPr bwMode="auto">
          <a:xfrm rot="5400000">
            <a:off x="2451651" y="2794244"/>
            <a:ext cx="1103801" cy="476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5" name="Picture 35" descr="bag_of_money_small_trans.gi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24125" y="2609850"/>
            <a:ext cx="4000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7" name="Straight Arrow Connector 36"/>
          <p:cNvCxnSpPr/>
          <p:nvPr/>
        </p:nvCxnSpPr>
        <p:spPr bwMode="auto">
          <a:xfrm rot="16200000" flipH="1">
            <a:off x="3200400" y="2266950"/>
            <a:ext cx="723900" cy="6286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8" name="Picture 2" descr="C:\Users\ahae\AppData\Local\Microsoft\Windows\Temporary Internet Files\Content.IE5\WLXXAP26\MCj04315730000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20908" y="2152650"/>
            <a:ext cx="450898" cy="453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2609288" y="1200150"/>
            <a:ext cx="833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SaaS</a:t>
            </a:r>
            <a:br>
              <a:rPr lang="en-US" sz="1400"/>
            </a:br>
            <a:r>
              <a:rPr lang="en-US" sz="1400"/>
              <a:t>provider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Private/hybrid/community clouds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3924300"/>
            <a:ext cx="7772400" cy="2638425"/>
          </a:xfrm>
        </p:spPr>
        <p:txBody>
          <a:bodyPr>
            <a:normAutofit fontScale="92500"/>
          </a:bodyPr>
          <a:lstStyle/>
          <a:p>
            <a:r>
              <a:rPr lang="en-US"/>
              <a:t>Who can become a customer of the cloud?</a:t>
            </a:r>
          </a:p>
          <a:p>
            <a:pPr lvl="1"/>
            <a:r>
              <a:rPr lang="en-US">
                <a:solidFill>
                  <a:srgbClr val="FF9900"/>
                </a:solidFill>
              </a:rPr>
              <a:t>Public cloud: </a:t>
            </a:r>
            <a:r>
              <a:rPr lang="en-US"/>
              <a:t>Commercial service; open to (almost) anyone. Example: Amazon AWS, Microsoft Azure, Google App Engine</a:t>
            </a:r>
          </a:p>
          <a:p>
            <a:pPr lvl="1"/>
            <a:r>
              <a:rPr lang="en-US">
                <a:solidFill>
                  <a:srgbClr val="FF9900"/>
                </a:solidFill>
              </a:rPr>
              <a:t>Community cloud: </a:t>
            </a:r>
            <a:r>
              <a:rPr lang="en-US"/>
              <a:t>Shared by several similar organizations.</a:t>
            </a:r>
            <a:br>
              <a:rPr lang="en-US"/>
            </a:br>
            <a:r>
              <a:rPr lang="en-US"/>
              <a:t>Example: Google's "Gov Cloud"</a:t>
            </a:r>
          </a:p>
          <a:p>
            <a:pPr lvl="1"/>
            <a:r>
              <a:rPr lang="en-US">
                <a:solidFill>
                  <a:srgbClr val="FF9900"/>
                </a:solidFill>
              </a:rPr>
              <a:t>Private cloud: </a:t>
            </a:r>
            <a:r>
              <a:rPr lang="en-US"/>
              <a:t>Shared within a single organization. </a:t>
            </a:r>
            <a:br>
              <a:rPr lang="en-US"/>
            </a:br>
            <a:r>
              <a:rPr lang="en-US"/>
              <a:t>Example: Internal datacenter of a large company.</a:t>
            </a:r>
          </a:p>
          <a:p>
            <a:pPr lvl="1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590676" y="4247578"/>
            <a:ext cx="1000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3CC33"/>
                </a:solidFill>
              </a:rPr>
              <a:t>Focus of</a:t>
            </a:r>
            <a:br>
              <a:rPr lang="en-US" sz="1600" dirty="0">
                <a:solidFill>
                  <a:srgbClr val="33CC33"/>
                </a:solidFill>
              </a:rPr>
            </a:br>
            <a:r>
              <a:rPr lang="en-US" sz="1600" dirty="0">
                <a:solidFill>
                  <a:srgbClr val="33CC33"/>
                </a:solidFill>
              </a:rPr>
              <a:t>this class</a:t>
            </a: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 bwMode="auto">
          <a:xfrm>
            <a:off x="2591270" y="4539966"/>
            <a:ext cx="456730" cy="288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CC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1506992" y="5243512"/>
            <a:ext cx="1291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3CC33"/>
                </a:solidFill>
              </a:rPr>
              <a:t>Is this a</a:t>
            </a:r>
            <a:br>
              <a:rPr lang="en-US" sz="1600" dirty="0">
                <a:solidFill>
                  <a:srgbClr val="33CC33"/>
                </a:solidFill>
              </a:rPr>
            </a:br>
            <a:r>
              <a:rPr lang="en-US" sz="1600" dirty="0">
                <a:solidFill>
                  <a:srgbClr val="33CC33"/>
                </a:solidFill>
              </a:rPr>
              <a:t>'real' cloud?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681758" y="5532075"/>
            <a:ext cx="275755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CC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2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3430589" y="2122490"/>
            <a:ext cx="274637" cy="274637"/>
          </a:xfrm>
          <a:prstGeom prst="rect">
            <a:avLst/>
          </a:prstGeom>
          <a:noFill/>
        </p:spPr>
      </p:pic>
      <p:pic>
        <p:nvPicPr>
          <p:cNvPr id="13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5151" y="1819277"/>
            <a:ext cx="276225" cy="276225"/>
          </a:xfrm>
          <a:prstGeom prst="rect">
            <a:avLst/>
          </a:prstGeom>
          <a:noFill/>
        </p:spPr>
      </p:pic>
      <p:sp>
        <p:nvSpPr>
          <p:cNvPr id="16" name="Cloud"/>
          <p:cNvSpPr>
            <a:spLocks noChangeAspect="1" noEditPoints="1" noChangeArrowheads="1"/>
          </p:cNvSpPr>
          <p:nvPr/>
        </p:nvSpPr>
        <p:spPr bwMode="auto">
          <a:xfrm rot="268469">
            <a:off x="3259352" y="2602807"/>
            <a:ext cx="1371996" cy="919529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noFill/>
            <a:miter lim="800000"/>
            <a:headEnd/>
            <a:tailEnd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  <a:defRPr/>
            </a:pPr>
            <a:endParaRPr lang="en-US"/>
          </a:p>
        </p:txBody>
      </p:sp>
      <p:pic>
        <p:nvPicPr>
          <p:cNvPr id="26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4068764" y="1798640"/>
            <a:ext cx="274637" cy="274637"/>
          </a:xfrm>
          <a:prstGeom prst="rect">
            <a:avLst/>
          </a:prstGeom>
          <a:noFill/>
        </p:spPr>
      </p:pic>
      <p:pic>
        <p:nvPicPr>
          <p:cNvPr id="28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38576" y="2066927"/>
            <a:ext cx="276225" cy="276225"/>
          </a:xfrm>
          <a:prstGeom prst="rect">
            <a:avLst/>
          </a:prstGeom>
          <a:noFill/>
        </p:spPr>
      </p:pic>
      <p:pic>
        <p:nvPicPr>
          <p:cNvPr id="29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6676" y="1514477"/>
            <a:ext cx="276225" cy="276225"/>
          </a:xfrm>
          <a:prstGeom prst="rect">
            <a:avLst/>
          </a:prstGeom>
          <a:noFill/>
        </p:spPr>
      </p:pic>
      <p:sp>
        <p:nvSpPr>
          <p:cNvPr id="30" name="Rounded Rectangle 29"/>
          <p:cNvSpPr/>
          <p:nvPr/>
        </p:nvSpPr>
        <p:spPr bwMode="auto">
          <a:xfrm>
            <a:off x="6391275" y="1695451"/>
            <a:ext cx="509337" cy="66675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"/>
          <p:cNvSpPr>
            <a:spLocks noChangeAspect="1" noEditPoints="1" noChangeArrowheads="1"/>
          </p:cNvSpPr>
          <p:nvPr/>
        </p:nvSpPr>
        <p:spPr bwMode="auto">
          <a:xfrm rot="268469">
            <a:off x="5897777" y="2574232"/>
            <a:ext cx="1371996" cy="919529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noFill/>
            <a:miter lim="800000"/>
            <a:headEnd/>
            <a:tailEnd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  <a:defRPr/>
            </a:pPr>
            <a:endParaRPr lang="en-US"/>
          </a:p>
        </p:txBody>
      </p:sp>
      <p:sp>
        <p:nvSpPr>
          <p:cNvPr id="33" name="Cloud"/>
          <p:cNvSpPr>
            <a:spLocks noChangeAspect="1" noEditPoints="1" noChangeArrowheads="1"/>
          </p:cNvSpPr>
          <p:nvPr/>
        </p:nvSpPr>
        <p:spPr bwMode="auto">
          <a:xfrm rot="268469">
            <a:off x="8660027" y="2536132"/>
            <a:ext cx="1371996" cy="919529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noFill/>
            <a:miter lim="800000"/>
            <a:headEnd/>
            <a:tailEnd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  <a:defRPr/>
            </a:pPr>
            <a:endParaRPr lang="en-US"/>
          </a:p>
        </p:txBody>
      </p:sp>
      <p:sp>
        <p:nvSpPr>
          <p:cNvPr id="34" name="Rounded Rectangle 33"/>
          <p:cNvSpPr/>
          <p:nvPr/>
        </p:nvSpPr>
        <p:spPr bwMode="auto">
          <a:xfrm>
            <a:off x="7029450" y="1695451"/>
            <a:ext cx="509337" cy="66675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1" y="2057402"/>
            <a:ext cx="276225" cy="276225"/>
          </a:xfrm>
          <a:prstGeom prst="rect">
            <a:avLst/>
          </a:prstGeom>
          <a:noFill/>
        </p:spPr>
      </p:pic>
      <p:pic>
        <p:nvPicPr>
          <p:cNvPr id="43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3076" y="1847852"/>
            <a:ext cx="276225" cy="276225"/>
          </a:xfrm>
          <a:prstGeom prst="rect">
            <a:avLst/>
          </a:prstGeom>
          <a:noFill/>
        </p:spPr>
      </p:pic>
      <p:pic>
        <p:nvPicPr>
          <p:cNvPr id="45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4211639" y="2208215"/>
            <a:ext cx="274637" cy="274637"/>
          </a:xfrm>
          <a:prstGeom prst="rect">
            <a:avLst/>
          </a:prstGeom>
          <a:noFill/>
        </p:spPr>
      </p:pic>
      <p:pic>
        <p:nvPicPr>
          <p:cNvPr id="47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6392864" y="1770065"/>
            <a:ext cx="274637" cy="274637"/>
          </a:xfrm>
          <a:prstGeom prst="rect">
            <a:avLst/>
          </a:prstGeom>
          <a:noFill/>
        </p:spPr>
      </p:pic>
      <p:pic>
        <p:nvPicPr>
          <p:cNvPr id="48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6901" y="2286002"/>
            <a:ext cx="276225" cy="276225"/>
          </a:xfrm>
          <a:prstGeom prst="rect">
            <a:avLst/>
          </a:prstGeom>
          <a:noFill/>
        </p:spPr>
      </p:pic>
      <p:cxnSp>
        <p:nvCxnSpPr>
          <p:cNvPr id="50" name="Straight Arrow Connector 49"/>
          <p:cNvCxnSpPr>
            <a:stCxn id="30" idx="2"/>
          </p:cNvCxnSpPr>
          <p:nvPr/>
        </p:nvCxnSpPr>
        <p:spPr bwMode="auto">
          <a:xfrm rot="5400000">
            <a:off x="6409072" y="2544431"/>
            <a:ext cx="419100" cy="5464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Straight Arrow Connector 51"/>
          <p:cNvCxnSpPr>
            <a:stCxn id="34" idx="2"/>
          </p:cNvCxnSpPr>
          <p:nvPr/>
        </p:nvCxnSpPr>
        <p:spPr bwMode="auto">
          <a:xfrm rot="5400000">
            <a:off x="6913898" y="2420604"/>
            <a:ext cx="428625" cy="31181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56" name="Group 55"/>
          <p:cNvGrpSpPr/>
          <p:nvPr/>
        </p:nvGrpSpPr>
        <p:grpSpPr>
          <a:xfrm>
            <a:off x="3536642" y="2847976"/>
            <a:ext cx="860755" cy="428624"/>
            <a:chOff x="1765488" y="2644774"/>
            <a:chExt cx="1517483" cy="755650"/>
          </a:xfrm>
        </p:grpSpPr>
        <p:pic>
          <p:nvPicPr>
            <p:cNvPr id="53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46452" y="2644774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55970" y="2654299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65488" y="2663824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7" name="Group 56"/>
          <p:cNvGrpSpPr/>
          <p:nvPr/>
        </p:nvGrpSpPr>
        <p:grpSpPr>
          <a:xfrm>
            <a:off x="6175067" y="2809876"/>
            <a:ext cx="860755" cy="428624"/>
            <a:chOff x="1765488" y="2644774"/>
            <a:chExt cx="1517483" cy="755650"/>
          </a:xfrm>
        </p:grpSpPr>
        <p:pic>
          <p:nvPicPr>
            <p:cNvPr id="58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46452" y="2644774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55970" y="2654299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65488" y="2663824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1" name="Group 60"/>
          <p:cNvGrpSpPr/>
          <p:nvPr/>
        </p:nvGrpSpPr>
        <p:grpSpPr>
          <a:xfrm>
            <a:off x="8937317" y="2800351"/>
            <a:ext cx="860755" cy="428624"/>
            <a:chOff x="1765488" y="2644774"/>
            <a:chExt cx="1517483" cy="755650"/>
          </a:xfrm>
        </p:grpSpPr>
        <p:pic>
          <p:nvPicPr>
            <p:cNvPr id="62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46452" y="2644774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55970" y="2654299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65488" y="2663824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5" name="TextBox 64"/>
          <p:cNvSpPr txBox="1"/>
          <p:nvPr/>
        </p:nvSpPr>
        <p:spPr>
          <a:xfrm>
            <a:off x="6217462" y="1219202"/>
            <a:ext cx="81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Company</a:t>
            </a:r>
            <a:br>
              <a:rPr lang="en-US" sz="1200"/>
            </a:br>
            <a:r>
              <a:rPr lang="en-US" sz="120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893737" y="1219202"/>
            <a:ext cx="81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Company</a:t>
            </a:r>
            <a:br>
              <a:rPr lang="en-US" sz="1200"/>
            </a:br>
            <a:r>
              <a:rPr lang="en-US" sz="1200"/>
              <a:t>B</a:t>
            </a:r>
          </a:p>
        </p:txBody>
      </p:sp>
      <p:sp>
        <p:nvSpPr>
          <p:cNvPr id="67" name="Rounded Rectangle 66"/>
          <p:cNvSpPr/>
          <p:nvPr/>
        </p:nvSpPr>
        <p:spPr bwMode="auto">
          <a:xfrm>
            <a:off x="8496299" y="2085976"/>
            <a:ext cx="1743076" cy="1495424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8609014" y="2219327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4589464" y="1885952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3503614" y="1666877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6592889" y="2008190"/>
            <a:ext cx="274637" cy="274637"/>
          </a:xfrm>
          <a:prstGeom prst="rect">
            <a:avLst/>
          </a:prstGeom>
          <a:noFill/>
        </p:spPr>
      </p:pic>
      <p:pic>
        <p:nvPicPr>
          <p:cNvPr id="72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6926" y="1704977"/>
            <a:ext cx="276225" cy="276225"/>
          </a:xfrm>
          <a:prstGeom prst="rect">
            <a:avLst/>
          </a:prstGeom>
          <a:noFill/>
        </p:spPr>
      </p:pic>
      <p:pic>
        <p:nvPicPr>
          <p:cNvPr id="74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9018589" y="2162177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9380539" y="2295527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9742489" y="2143127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9932989" y="2438402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8456614" y="2552702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0" name="Straight Arrow Connector 79"/>
          <p:cNvCxnSpPr/>
          <p:nvPr/>
        </p:nvCxnSpPr>
        <p:spPr bwMode="auto">
          <a:xfrm rot="16200000" flipH="1">
            <a:off x="3500439" y="2566987"/>
            <a:ext cx="333375" cy="1333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rot="16200000" flipH="1">
            <a:off x="3448051" y="2314575"/>
            <a:ext cx="752475" cy="16192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4" name="Straight Arrow Connector 83"/>
          <p:cNvCxnSpPr>
            <a:stCxn id="26" idx="2"/>
          </p:cNvCxnSpPr>
          <p:nvPr/>
        </p:nvCxnSpPr>
        <p:spPr bwMode="auto">
          <a:xfrm rot="5400000">
            <a:off x="3820716" y="2376885"/>
            <a:ext cx="688974" cy="8175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6" name="Straight Arrow Connector 85"/>
          <p:cNvCxnSpPr/>
          <p:nvPr/>
        </p:nvCxnSpPr>
        <p:spPr bwMode="auto">
          <a:xfrm rot="16200000" flipH="1">
            <a:off x="3071814" y="2328862"/>
            <a:ext cx="638175" cy="3429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8" name="Straight Arrow Connector 87"/>
          <p:cNvCxnSpPr/>
          <p:nvPr/>
        </p:nvCxnSpPr>
        <p:spPr bwMode="auto">
          <a:xfrm rot="5400000">
            <a:off x="4200525" y="2371725"/>
            <a:ext cx="609600" cy="2476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89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501" y="1609727"/>
            <a:ext cx="276225" cy="276225"/>
          </a:xfrm>
          <a:prstGeom prst="rect">
            <a:avLst/>
          </a:prstGeom>
          <a:noFill/>
        </p:spPr>
      </p:pic>
      <p:cxnSp>
        <p:nvCxnSpPr>
          <p:cNvPr id="91" name="Straight Arrow Connector 90"/>
          <p:cNvCxnSpPr/>
          <p:nvPr/>
        </p:nvCxnSpPr>
        <p:spPr bwMode="auto">
          <a:xfrm>
            <a:off x="8820150" y="2543176"/>
            <a:ext cx="266700" cy="20002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3" name="Straight Arrow Connector 92"/>
          <p:cNvCxnSpPr/>
          <p:nvPr/>
        </p:nvCxnSpPr>
        <p:spPr bwMode="auto">
          <a:xfrm rot="5400000">
            <a:off x="9615489" y="2519362"/>
            <a:ext cx="276225" cy="1714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74" idx="2"/>
          </p:cNvCxnSpPr>
          <p:nvPr/>
        </p:nvCxnSpPr>
        <p:spPr bwMode="auto">
          <a:xfrm rot="16200000" flipH="1">
            <a:off x="9070579" y="2526905"/>
            <a:ext cx="312736" cy="13890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96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8669339" y="1703390"/>
            <a:ext cx="274637" cy="274637"/>
          </a:xfrm>
          <a:prstGeom prst="rect">
            <a:avLst/>
          </a:prstGeom>
          <a:noFill/>
        </p:spPr>
      </p:pic>
      <p:pic>
        <p:nvPicPr>
          <p:cNvPr id="97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39151" y="1485902"/>
            <a:ext cx="276225" cy="276225"/>
          </a:xfrm>
          <a:prstGeom prst="rect">
            <a:avLst/>
          </a:prstGeom>
          <a:noFill/>
        </p:spPr>
      </p:pic>
      <p:pic>
        <p:nvPicPr>
          <p:cNvPr id="98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374189" y="1446215"/>
            <a:ext cx="274637" cy="274637"/>
          </a:xfrm>
          <a:prstGeom prst="rect">
            <a:avLst/>
          </a:prstGeom>
          <a:noFill/>
        </p:spPr>
      </p:pic>
      <p:pic>
        <p:nvPicPr>
          <p:cNvPr id="99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8707439" y="1284290"/>
            <a:ext cx="274637" cy="274637"/>
          </a:xfrm>
          <a:prstGeom prst="rect">
            <a:avLst/>
          </a:prstGeom>
          <a:noFill/>
        </p:spPr>
      </p:pic>
      <p:pic>
        <p:nvPicPr>
          <p:cNvPr id="100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77326" y="1647827"/>
            <a:ext cx="276225" cy="276225"/>
          </a:xfrm>
          <a:prstGeom prst="rect">
            <a:avLst/>
          </a:prstGeom>
          <a:noFill/>
        </p:spPr>
      </p:pic>
      <p:pic>
        <p:nvPicPr>
          <p:cNvPr id="101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86851" y="1257302"/>
            <a:ext cx="276225" cy="276225"/>
          </a:xfrm>
          <a:prstGeom prst="rect">
            <a:avLst/>
          </a:prstGeom>
          <a:noFill/>
        </p:spPr>
      </p:pic>
      <p:pic>
        <p:nvPicPr>
          <p:cNvPr id="102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0002839" y="1693865"/>
            <a:ext cx="274637" cy="274637"/>
          </a:xfrm>
          <a:prstGeom prst="rect">
            <a:avLst/>
          </a:prstGeom>
          <a:noFill/>
        </p:spPr>
      </p:pic>
      <p:pic>
        <p:nvPicPr>
          <p:cNvPr id="103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1201" y="1657352"/>
            <a:ext cx="276225" cy="276225"/>
          </a:xfrm>
          <a:prstGeom prst="rect">
            <a:avLst/>
          </a:prstGeom>
          <a:noFill/>
        </p:spPr>
      </p:pic>
      <p:pic>
        <p:nvPicPr>
          <p:cNvPr id="104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63126" y="1362077"/>
            <a:ext cx="276225" cy="276225"/>
          </a:xfrm>
          <a:prstGeom prst="rect">
            <a:avLst/>
          </a:prstGeom>
          <a:noFill/>
        </p:spPr>
      </p:pic>
      <p:sp>
        <p:nvSpPr>
          <p:cNvPr id="105" name="TextBox 104"/>
          <p:cNvSpPr txBox="1"/>
          <p:nvPr/>
        </p:nvSpPr>
        <p:spPr>
          <a:xfrm>
            <a:off x="3602591" y="3486150"/>
            <a:ext cx="713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Public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030749" y="351472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Community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8988213" y="3533775"/>
            <a:ext cx="801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Private</a:t>
            </a:r>
          </a:p>
        </p:txBody>
      </p:sp>
      <p:pic>
        <p:nvPicPr>
          <p:cNvPr id="1032" name="Picture 8" descr="C:\Users\Andreas Haeberlen\AppData\Local\Microsoft\Windows\Temporary Internet Files\Content.IE5\4ZIVVKYE\MC900434891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0" y="2828925"/>
            <a:ext cx="466582" cy="466582"/>
          </a:xfrm>
          <a:prstGeom prst="rect">
            <a:avLst/>
          </a:prstGeom>
          <a:noFill/>
        </p:spPr>
      </p:pic>
      <p:pic>
        <p:nvPicPr>
          <p:cNvPr id="110" name="Picture 8" descr="C:\Users\Andreas Haeberlen\AppData\Local\Microsoft\Windows\Temporary Internet Files\Content.IE5\4ZIVVKYE\MC900434891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95950" y="2819400"/>
            <a:ext cx="466582" cy="466582"/>
          </a:xfrm>
          <a:prstGeom prst="rect">
            <a:avLst/>
          </a:prstGeom>
          <a:noFill/>
        </p:spPr>
      </p:pic>
      <p:pic>
        <p:nvPicPr>
          <p:cNvPr id="111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7027864" y="1752602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7237414" y="2028827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30" grpId="0" animBg="1"/>
      <p:bldP spid="32" grpId="0" animBg="1"/>
      <p:bldP spid="33" grpId="0" animBg="1"/>
      <p:bldP spid="34" grpId="0" animBg="1"/>
      <p:bldP spid="65" grpId="0"/>
      <p:bldP spid="66" grpId="0"/>
      <p:bldP spid="67" grpId="0" animBg="1"/>
      <p:bldP spid="105" grpId="0"/>
      <p:bldP spid="106" grpId="0"/>
      <p:bldP spid="10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658938"/>
            <a:ext cx="7858125" cy="4532312"/>
          </a:xfrm>
        </p:spPr>
        <p:txBody>
          <a:bodyPr/>
          <a:lstStyle/>
          <a:p>
            <a:r>
              <a:rPr lang="en-US"/>
              <a:t>Computing at scale</a:t>
            </a:r>
          </a:p>
          <a:p>
            <a:pPr lvl="1"/>
            <a:r>
              <a:rPr lang="en-US"/>
              <a:t>The need for scalability; scale of current services</a:t>
            </a:r>
          </a:p>
          <a:p>
            <a:pPr lvl="1"/>
            <a:r>
              <a:rPr lang="en-US"/>
              <a:t>Scaling up: From PCs to data centers</a:t>
            </a:r>
          </a:p>
          <a:p>
            <a:pPr lvl="1"/>
            <a:r>
              <a:rPr lang="en-US"/>
              <a:t>Problems with 'classical' scaling techniques </a:t>
            </a:r>
            <a:br>
              <a:rPr lang="en-US"/>
            </a:br>
            <a:endParaRPr lang="en-US"/>
          </a:p>
          <a:p>
            <a:r>
              <a:rPr lang="en-US"/>
              <a:t>Utility computing and cloud computing</a:t>
            </a:r>
          </a:p>
          <a:p>
            <a:pPr lvl="1"/>
            <a:r>
              <a:rPr lang="en-US"/>
              <a:t>What are utility computing and cloud computing?</a:t>
            </a:r>
          </a:p>
          <a:p>
            <a:pPr lvl="1"/>
            <a:r>
              <a:rPr lang="en-US"/>
              <a:t>What kinds of clouds exist today?</a:t>
            </a:r>
          </a:p>
          <a:p>
            <a:pPr lvl="1"/>
            <a:r>
              <a:rPr lang="en-US">
                <a:solidFill>
                  <a:srgbClr val="FF9900"/>
                </a:solidFill>
              </a:rPr>
              <a:t>What kinds of applications run on the cloud?</a:t>
            </a:r>
          </a:p>
          <a:p>
            <a:pPr lvl="1"/>
            <a:r>
              <a:rPr lang="en-US"/>
              <a:t>Virtualization: How clouds work 'under the hood'</a:t>
            </a:r>
          </a:p>
          <a:p>
            <a:pPr lvl="1"/>
            <a:r>
              <a:rPr lang="en-US"/>
              <a:t>Some cloud computing challenges</a:t>
            </a:r>
          </a:p>
          <a:p>
            <a:pPr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43</a:t>
            </a:fld>
            <a:endParaRPr lang="en-GB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 of cloud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Application hosting</a:t>
            </a:r>
          </a:p>
          <a:p>
            <a:r>
              <a:rPr lang="en-US"/>
              <a:t>Backup and Storage</a:t>
            </a:r>
          </a:p>
          <a:p>
            <a:r>
              <a:rPr lang="en-US"/>
              <a:t>Content delivery</a:t>
            </a:r>
          </a:p>
          <a:p>
            <a:r>
              <a:rPr lang="en-US"/>
              <a:t>E-commerce</a:t>
            </a:r>
          </a:p>
          <a:p>
            <a:r>
              <a:rPr lang="en-US"/>
              <a:t>High-performance computing</a:t>
            </a:r>
          </a:p>
          <a:p>
            <a:r>
              <a:rPr lang="en-US"/>
              <a:t>Media hosting</a:t>
            </a:r>
          </a:p>
          <a:p>
            <a:r>
              <a:rPr lang="en-US"/>
              <a:t>On-demand workforce</a:t>
            </a:r>
          </a:p>
          <a:p>
            <a:r>
              <a:rPr lang="en-US"/>
              <a:t>Search engines</a:t>
            </a:r>
          </a:p>
          <a:p>
            <a:r>
              <a:rPr lang="en-US"/>
              <a:t>Web hosting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44</a:t>
            </a:fld>
            <a:endParaRPr lang="en-GB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Animoto: Lets users</a:t>
            </a:r>
            <a:br>
              <a:rPr lang="en-US"/>
            </a:br>
            <a:r>
              <a:rPr lang="en-US"/>
              <a:t>create videos from </a:t>
            </a:r>
            <a:br>
              <a:rPr lang="en-US"/>
            </a:br>
            <a:r>
              <a:rPr lang="en-US"/>
              <a:t>their own photos/music</a:t>
            </a:r>
          </a:p>
          <a:p>
            <a:pPr lvl="1"/>
            <a:r>
              <a:rPr lang="en-US"/>
              <a:t>Auto-edits photos and aligns</a:t>
            </a:r>
            <a:br>
              <a:rPr lang="en-US"/>
            </a:br>
            <a:r>
              <a:rPr lang="en-US"/>
              <a:t>them with the music, so it</a:t>
            </a:r>
            <a:br>
              <a:rPr lang="en-US"/>
            </a:br>
            <a:r>
              <a:rPr lang="en-US"/>
              <a:t>"looks good"</a:t>
            </a:r>
          </a:p>
          <a:p>
            <a:r>
              <a:rPr lang="en-US"/>
              <a:t>Built using Amazon EC2+S3+SQS</a:t>
            </a:r>
          </a:p>
          <a:p>
            <a:r>
              <a:rPr lang="en-US"/>
              <a:t>Released a Facebook app in mid-April 2008</a:t>
            </a:r>
          </a:p>
          <a:p>
            <a:pPr lvl="1"/>
            <a:r>
              <a:rPr lang="en-US"/>
              <a:t>More than </a:t>
            </a:r>
            <a:r>
              <a:rPr lang="en-US">
                <a:solidFill>
                  <a:srgbClr val="FF9900"/>
                </a:solidFill>
              </a:rPr>
              <a:t>750,000 people </a:t>
            </a:r>
            <a:r>
              <a:rPr lang="en-US"/>
              <a:t>signed up within </a:t>
            </a:r>
            <a:r>
              <a:rPr lang="en-US">
                <a:solidFill>
                  <a:srgbClr val="FF9900"/>
                </a:solidFill>
              </a:rPr>
              <a:t>3 days</a:t>
            </a:r>
          </a:p>
          <a:p>
            <a:pPr lvl="1"/>
            <a:r>
              <a:rPr lang="en-US"/>
              <a:t>EC2 usage went from 50 machines to 3,500 (x70 scalability!)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45</a:t>
            </a:fld>
            <a:endParaRPr lang="en-GB"/>
          </a:p>
        </p:txBody>
      </p:sp>
      <p:pic>
        <p:nvPicPr>
          <p:cNvPr id="7" name="Picture 6" descr="ec2_usage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29976" y="1496265"/>
            <a:ext cx="3424580" cy="23764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05772" y="3747248"/>
            <a:ext cx="28392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Source: Jeff Bezos' talk at Stanford on 4/19/08</a:t>
            </a:r>
          </a:p>
        </p:txBody>
      </p:sp>
      <p:pic>
        <p:nvPicPr>
          <p:cNvPr id="9" name="Picture 8" descr="Animoto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9500" y="663147"/>
            <a:ext cx="2409524" cy="619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8740709" y="1711847"/>
            <a:ext cx="36391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http://animoto.com/blog/company/amazon-com-ceo-jeff-bezos-on-animoto/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590676"/>
            <a:ext cx="7772400" cy="4714875"/>
          </a:xfrm>
        </p:spPr>
        <p:txBody>
          <a:bodyPr>
            <a:normAutofit fontScale="92500"/>
          </a:bodyPr>
          <a:lstStyle/>
          <a:p>
            <a:r>
              <a:rPr lang="en-US" dirty="0"/>
              <a:t>March 19, 2008: Hillary Clinton's official White House schedule released to the public</a:t>
            </a:r>
          </a:p>
          <a:p>
            <a:pPr lvl="1"/>
            <a:r>
              <a:rPr lang="en-US" dirty="0"/>
              <a:t>17,481 pages of non-searchable, low-quality PDF</a:t>
            </a:r>
          </a:p>
          <a:p>
            <a:pPr lvl="1"/>
            <a:r>
              <a:rPr lang="en-US" dirty="0"/>
              <a:t>Very interesting to journalists, but would have required hundreds of man-hours to evaluate</a:t>
            </a:r>
          </a:p>
          <a:p>
            <a:pPr lvl="1"/>
            <a:r>
              <a:rPr lang="en-US" dirty="0"/>
              <a:t>Peter Harkins, Senior Engineer at The Washington Post: </a:t>
            </a:r>
            <a:br>
              <a:rPr lang="en-US" dirty="0"/>
            </a:br>
            <a:r>
              <a:rPr lang="en-US" dirty="0"/>
              <a:t>Can we make that data available more quickly, ideally within the same news cycle?</a:t>
            </a:r>
          </a:p>
          <a:p>
            <a:pPr lvl="1"/>
            <a:r>
              <a:rPr lang="en-US" dirty="0"/>
              <a:t>Tested various Optical Character Recognition (OCR) programs; estimated required speed</a:t>
            </a:r>
          </a:p>
          <a:p>
            <a:pPr lvl="1"/>
            <a:r>
              <a:rPr lang="en-US" dirty="0"/>
              <a:t>Launched 200 EC2 instances; project was completed within nine hours using 1,407 hours of VM time ($144.62)</a:t>
            </a:r>
          </a:p>
          <a:p>
            <a:pPr lvl="1"/>
            <a:r>
              <a:rPr lang="en-US" dirty="0"/>
              <a:t>Results available on the web only 26 hours after the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46</a:t>
            </a:fld>
            <a:endParaRPr lang="en-GB"/>
          </a:p>
        </p:txBody>
      </p:sp>
      <p:pic>
        <p:nvPicPr>
          <p:cNvPr id="6" name="Picture 5" descr="wp_logo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8250" y="709613"/>
            <a:ext cx="3771900" cy="5832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8995587" y="1456969"/>
            <a:ext cx="3129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http://aws.amazon.com/solutions/case-studies/washington-post/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DreamWorks is using the </a:t>
            </a:r>
            <a:r>
              <a:rPr lang="en-US" dirty="0" err="1"/>
              <a:t>Cerelink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cloud to render animation movies</a:t>
            </a:r>
          </a:p>
          <a:p>
            <a:pPr lvl="1"/>
            <a:r>
              <a:rPr lang="en-US" dirty="0"/>
              <a:t>Cloud was already used to render parts of </a:t>
            </a:r>
            <a:br>
              <a:rPr lang="en-US" dirty="0"/>
            </a:br>
            <a:r>
              <a:rPr lang="en-US" i="1" dirty="0"/>
              <a:t>Shrek Forever After</a:t>
            </a:r>
            <a:r>
              <a:rPr lang="en-US" dirty="0"/>
              <a:t> 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How to Train </a:t>
            </a:r>
            <a:br>
              <a:rPr lang="en-US" i="1" dirty="0"/>
            </a:br>
            <a:r>
              <a:rPr lang="en-US" i="1" dirty="0"/>
              <a:t>your Dragon</a:t>
            </a:r>
          </a:p>
          <a:p>
            <a:pPr lvl="1"/>
            <a:endParaRPr lang="en-US" i="1" dirty="0"/>
          </a:p>
          <a:p>
            <a:r>
              <a:rPr lang="en-US" dirty="0"/>
              <a:t>CERN is working on a "science </a:t>
            </a:r>
            <a:br>
              <a:rPr lang="en-US" dirty="0"/>
            </a:br>
            <a:r>
              <a:rPr lang="en-US" dirty="0"/>
              <a:t>cloud" to process experimental </a:t>
            </a:r>
            <a:br>
              <a:rPr lang="en-US" dirty="0"/>
            </a:br>
            <a:r>
              <a:rPr lang="en-US" dirty="0"/>
              <a:t>data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Virgin </a:t>
            </a:r>
            <a:r>
              <a:rPr lang="en-US" dirty="0" err="1"/>
              <a:t>atlantic</a:t>
            </a:r>
            <a:r>
              <a:rPr lang="en-US" dirty="0"/>
              <a:t> is hosting their new</a:t>
            </a:r>
            <a:br>
              <a:rPr lang="en-US" dirty="0"/>
            </a:br>
            <a:r>
              <a:rPr lang="en-US" dirty="0"/>
              <a:t>travel portal on Amazon AWS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47</a:t>
            </a:fld>
            <a:endParaRPr lang="en-GB"/>
          </a:p>
        </p:txBody>
      </p:sp>
      <p:pic>
        <p:nvPicPr>
          <p:cNvPr id="6" name="Picture 5" descr="shrek_forever_after_pos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7399" y="1101431"/>
            <a:ext cx="1137761" cy="1796465"/>
          </a:xfrm>
          <a:prstGeom prst="rect">
            <a:avLst/>
          </a:prstGeom>
        </p:spPr>
      </p:pic>
      <p:pic>
        <p:nvPicPr>
          <p:cNvPr id="7" name="Picture 6" descr="logo_virginatlantic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7399" y="5000264"/>
            <a:ext cx="1831975" cy="558752"/>
          </a:xfrm>
          <a:prstGeom prst="rect">
            <a:avLst/>
          </a:prstGeom>
        </p:spPr>
      </p:pic>
      <p:pic>
        <p:nvPicPr>
          <p:cNvPr id="8" name="Picture 7" descr="CER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7399" y="3169791"/>
            <a:ext cx="2068729" cy="13858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Recap: Utility/cloud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Why is cloud computing attractive?</a:t>
            </a:r>
          </a:p>
          <a:p>
            <a:pPr lvl="1"/>
            <a:r>
              <a:rPr lang="en-US"/>
              <a:t>Analogy to 'classical' utilities (electricity, water, ...)</a:t>
            </a:r>
          </a:p>
          <a:p>
            <a:pPr lvl="1"/>
            <a:r>
              <a:rPr lang="en-US"/>
              <a:t>No up-front investment (pay-as-you-go model)</a:t>
            </a:r>
          </a:p>
          <a:p>
            <a:pPr lvl="1"/>
            <a:r>
              <a:rPr lang="en-US"/>
              <a:t>Low price due to economies of scale</a:t>
            </a:r>
          </a:p>
          <a:p>
            <a:pPr lvl="1"/>
            <a:r>
              <a:rPr lang="en-US"/>
              <a:t>Elasticity - can quickly scale up/down as demand varies</a:t>
            </a:r>
          </a:p>
          <a:p>
            <a:r>
              <a:rPr lang="en-US"/>
              <a:t>Different types of clouds</a:t>
            </a:r>
          </a:p>
          <a:p>
            <a:pPr lvl="1"/>
            <a:r>
              <a:rPr lang="en-US"/>
              <a:t>SaaS, PaaS, IaaS; public/private/community clouds</a:t>
            </a:r>
          </a:p>
          <a:p>
            <a:r>
              <a:rPr lang="en-US"/>
              <a:t>What runs on the cloud?</a:t>
            </a:r>
          </a:p>
          <a:p>
            <a:pPr lvl="1"/>
            <a:r>
              <a:rPr lang="en-US"/>
              <a:t>Many potential applications: Application hosting, backup/storage, scientific computing, content delivery, ...</a:t>
            </a:r>
          </a:p>
          <a:p>
            <a:pPr lvl="1"/>
            <a:r>
              <a:rPr lang="en-US"/>
              <a:t>Not yet suitable for certain applications (sensitive data, compliance requirements)</a:t>
            </a:r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48</a:t>
            </a:fld>
            <a:endParaRPr lang="en-GB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the cloud good for everything?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443318"/>
            <a:ext cx="7992035" cy="4912658"/>
          </a:xfrm>
        </p:spPr>
        <p:txBody>
          <a:bodyPr/>
          <a:lstStyle/>
          <a:p>
            <a:r>
              <a:rPr lang="en-US"/>
              <a:t>No. </a:t>
            </a:r>
          </a:p>
          <a:p>
            <a:r>
              <a:rPr lang="en-US"/>
              <a:t>Sometimes it is problematic, e.g., because of auditability requirements</a:t>
            </a:r>
            <a:br>
              <a:rPr lang="en-US"/>
            </a:br>
            <a:endParaRPr lang="en-US" sz="800"/>
          </a:p>
          <a:p>
            <a:r>
              <a:rPr lang="en-US"/>
              <a:t>Example: Processing medical records</a:t>
            </a:r>
          </a:p>
          <a:p>
            <a:pPr lvl="1"/>
            <a:r>
              <a:rPr lang="en-US"/>
              <a:t>HIPAA (Health Insurance Portability and Accountability Act) privacy and security rule</a:t>
            </a:r>
          </a:p>
          <a:p>
            <a:r>
              <a:rPr lang="en-US"/>
              <a:t>Example: Processing financial information</a:t>
            </a:r>
          </a:p>
          <a:p>
            <a:pPr lvl="1"/>
            <a:r>
              <a:rPr lang="en-US"/>
              <a:t>Sarbanes-Oxley act</a:t>
            </a:r>
          </a:p>
          <a:p>
            <a:pPr lvl="1"/>
            <a:endParaRPr lang="en-US" sz="800"/>
          </a:p>
          <a:p>
            <a:r>
              <a:rPr lang="en-US"/>
              <a:t>Would you put your medical data on the cloud?</a:t>
            </a:r>
          </a:p>
          <a:p>
            <a:pPr lvl="1"/>
            <a:r>
              <a:rPr lang="en-US"/>
              <a:t>Why / why not?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much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308847"/>
            <a:ext cx="7848600" cy="52533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Modern applications use massive data:</a:t>
            </a:r>
          </a:p>
          <a:p>
            <a:pPr lvl="1"/>
            <a:r>
              <a:rPr lang="en-US" dirty="0"/>
              <a:t>Rendering 'Avatar' movie required &gt;1 petabyte </a:t>
            </a:r>
            <a:br>
              <a:rPr lang="en-US" dirty="0"/>
            </a:br>
            <a:r>
              <a:rPr lang="en-US" dirty="0"/>
              <a:t>of storage</a:t>
            </a:r>
          </a:p>
          <a:p>
            <a:pPr lvl="1"/>
            <a:r>
              <a:rPr lang="en-US" dirty="0"/>
              <a:t>eBay has &gt;6.5 petabytes of user data</a:t>
            </a:r>
          </a:p>
          <a:p>
            <a:pPr lvl="1"/>
            <a:r>
              <a:rPr lang="en-US" dirty="0"/>
              <a:t>CERN's LHC will produce about 15 petabytes of </a:t>
            </a:r>
            <a:br>
              <a:rPr lang="en-US" dirty="0"/>
            </a:br>
            <a:r>
              <a:rPr lang="en-US" dirty="0"/>
              <a:t>data per year</a:t>
            </a:r>
          </a:p>
          <a:p>
            <a:pPr lvl="1"/>
            <a:r>
              <a:rPr lang="en-US" dirty="0"/>
              <a:t>In 2008, Google processed 20 petabytes per day</a:t>
            </a:r>
          </a:p>
          <a:p>
            <a:pPr lvl="1"/>
            <a:r>
              <a:rPr lang="en-US" dirty="0"/>
              <a:t>German Climate computing center dimensioned </a:t>
            </a:r>
            <a:br>
              <a:rPr lang="en-US" dirty="0"/>
            </a:br>
            <a:r>
              <a:rPr lang="en-US" dirty="0"/>
              <a:t>for 60 petabytes of climate data</a:t>
            </a:r>
          </a:p>
          <a:p>
            <a:pPr lvl="1"/>
            <a:r>
              <a:rPr lang="en-US" dirty="0"/>
              <a:t>Google now designing for 1 </a:t>
            </a:r>
            <a:r>
              <a:rPr lang="en-US" dirty="0" err="1"/>
              <a:t>exabyte</a:t>
            </a:r>
            <a:r>
              <a:rPr lang="en-US" dirty="0"/>
              <a:t> of storage</a:t>
            </a:r>
          </a:p>
          <a:p>
            <a:pPr lvl="1"/>
            <a:r>
              <a:rPr lang="en-US" dirty="0"/>
              <a:t>NSA Utah Data Center is said to have 5 zettabyte </a:t>
            </a:r>
          </a:p>
          <a:p>
            <a:r>
              <a:rPr lang="en-US" dirty="0"/>
              <a:t>How much is a zettabyte?</a:t>
            </a:r>
          </a:p>
          <a:p>
            <a:pPr lvl="1"/>
            <a:r>
              <a:rPr lang="en-US" dirty="0"/>
              <a:t>1,000,000,000,000,000,000,000 bytes</a:t>
            </a:r>
          </a:p>
          <a:p>
            <a:pPr lvl="1"/>
            <a:r>
              <a:rPr lang="en-US" dirty="0"/>
              <a:t>A stack of 1TB hard disks that is 25,400 km high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6" name="Picture 5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93274" y="5392549"/>
            <a:ext cx="806552" cy="666750"/>
          </a:xfrm>
          <a:prstGeom prst="rect">
            <a:avLst/>
          </a:prstGeom>
        </p:spPr>
      </p:pic>
      <p:pic>
        <p:nvPicPr>
          <p:cNvPr id="7" name="Picture 6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78999" y="5021074"/>
            <a:ext cx="806552" cy="666750"/>
          </a:xfrm>
          <a:prstGeom prst="rect">
            <a:avLst/>
          </a:prstGeom>
        </p:spPr>
      </p:pic>
      <p:pic>
        <p:nvPicPr>
          <p:cNvPr id="8" name="Picture 7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83749" y="4640074"/>
            <a:ext cx="806552" cy="666750"/>
          </a:xfrm>
          <a:prstGeom prst="rect">
            <a:avLst/>
          </a:prstGeom>
        </p:spPr>
      </p:pic>
      <p:pic>
        <p:nvPicPr>
          <p:cNvPr id="9" name="Picture 8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88499" y="4240024"/>
            <a:ext cx="806552" cy="666750"/>
          </a:xfrm>
          <a:prstGeom prst="rect">
            <a:avLst/>
          </a:prstGeom>
        </p:spPr>
      </p:pic>
      <p:pic>
        <p:nvPicPr>
          <p:cNvPr id="10" name="Picture 9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31374" y="3906649"/>
            <a:ext cx="806552" cy="666750"/>
          </a:xfrm>
          <a:prstGeom prst="rect">
            <a:avLst/>
          </a:prstGeom>
        </p:spPr>
      </p:pic>
      <p:pic>
        <p:nvPicPr>
          <p:cNvPr id="11" name="Picture 10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40874" y="3497074"/>
            <a:ext cx="806552" cy="666750"/>
          </a:xfrm>
          <a:prstGeom prst="rect">
            <a:avLst/>
          </a:prstGeom>
        </p:spPr>
      </p:pic>
      <p:pic>
        <p:nvPicPr>
          <p:cNvPr id="12" name="Picture 11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16664" y="3135124"/>
            <a:ext cx="806552" cy="666750"/>
          </a:xfrm>
          <a:prstGeom prst="rect">
            <a:avLst/>
          </a:prstGeom>
        </p:spPr>
      </p:pic>
      <p:pic>
        <p:nvPicPr>
          <p:cNvPr id="13" name="Picture 12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2774" y="2754124"/>
            <a:ext cx="806552" cy="666750"/>
          </a:xfrm>
          <a:prstGeom prst="rect">
            <a:avLst/>
          </a:prstGeom>
        </p:spPr>
      </p:pic>
      <p:pic>
        <p:nvPicPr>
          <p:cNvPr id="14" name="Picture 13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45649" y="2411224"/>
            <a:ext cx="806552" cy="666750"/>
          </a:xfrm>
          <a:prstGeom prst="rect">
            <a:avLst/>
          </a:prstGeom>
        </p:spPr>
      </p:pic>
      <p:pic>
        <p:nvPicPr>
          <p:cNvPr id="15" name="Picture 14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78974" y="1982599"/>
            <a:ext cx="806552" cy="666750"/>
          </a:xfrm>
          <a:prstGeom prst="rect">
            <a:avLst/>
          </a:prstGeom>
        </p:spPr>
      </p:pic>
      <p:pic>
        <p:nvPicPr>
          <p:cNvPr id="16" name="Picture 15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74224" y="1620649"/>
            <a:ext cx="806552" cy="666750"/>
          </a:xfrm>
          <a:prstGeom prst="rect">
            <a:avLst/>
          </a:prstGeom>
        </p:spPr>
      </p:pic>
      <p:pic>
        <p:nvPicPr>
          <p:cNvPr id="17" name="Picture 16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69449" y="1296799"/>
            <a:ext cx="806552" cy="666750"/>
          </a:xfrm>
          <a:prstGeom prst="rect">
            <a:avLst/>
          </a:prstGeom>
        </p:spPr>
      </p:pic>
      <p:pic>
        <p:nvPicPr>
          <p:cNvPr id="18" name="Picture 17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36124" y="963424"/>
            <a:ext cx="806552" cy="666750"/>
          </a:xfrm>
          <a:prstGeom prst="rect">
            <a:avLst/>
          </a:prstGeom>
        </p:spPr>
      </p:pic>
      <p:pic>
        <p:nvPicPr>
          <p:cNvPr id="19" name="Picture 18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9924" y="582424"/>
            <a:ext cx="806552" cy="66675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1001966" y="510609"/>
            <a:ext cx="307777" cy="5495925"/>
            <a:chOff x="8777681" y="877094"/>
            <a:chExt cx="307777" cy="5495925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 rot="5400000" flipH="1" flipV="1">
              <a:off x="6062663" y="3624263"/>
              <a:ext cx="5495925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 rot="5400000">
              <a:off x="8419250" y="3370391"/>
              <a:ext cx="1024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</a:rPr>
                <a:t>25,400 km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7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3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6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900"/>
                            </p:stCondLst>
                            <p:childTnLst>
                              <p:par>
                                <p:cTn id="74" presetID="16" presetClass="entr" presetSubtype="4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Recap: Cloud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Clouds are good for many things...</a:t>
            </a:r>
          </a:p>
          <a:p>
            <a:pPr lvl="1"/>
            <a:r>
              <a:rPr lang="en-US"/>
              <a:t>Applications that involve large amounts of computation, storage, bandwidth</a:t>
            </a:r>
          </a:p>
          <a:p>
            <a:pPr lvl="1"/>
            <a:r>
              <a:rPr lang="en-US"/>
              <a:t>Especially when lots of resources are needed quickly (Washington Post example) or load varies rapidly (TicketLeap example)</a:t>
            </a:r>
          </a:p>
          <a:p>
            <a:endParaRPr lang="en-US"/>
          </a:p>
          <a:p>
            <a:r>
              <a:rPr lang="en-US"/>
              <a:t>... but not for all things</a:t>
            </a:r>
          </a:p>
          <a:p>
            <a:pPr lvl="1">
              <a:buNone/>
            </a:pPr>
            <a:endParaRPr lang="en-US"/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50</a:t>
            </a:fld>
            <a:endParaRPr lang="en-GB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658938"/>
            <a:ext cx="7858125" cy="4532312"/>
          </a:xfrm>
        </p:spPr>
        <p:txBody>
          <a:bodyPr/>
          <a:lstStyle/>
          <a:p>
            <a:r>
              <a:rPr lang="en-US"/>
              <a:t>Computing at scale</a:t>
            </a:r>
          </a:p>
          <a:p>
            <a:pPr lvl="1"/>
            <a:r>
              <a:rPr lang="en-US"/>
              <a:t>The need for scalability; scale of current services</a:t>
            </a:r>
          </a:p>
          <a:p>
            <a:pPr lvl="1"/>
            <a:r>
              <a:rPr lang="en-US"/>
              <a:t>Scaling up: From PCs to data centers</a:t>
            </a:r>
          </a:p>
          <a:p>
            <a:pPr lvl="1"/>
            <a:r>
              <a:rPr lang="en-US"/>
              <a:t>Problems with 'classical' scaling techniques </a:t>
            </a:r>
            <a:br>
              <a:rPr lang="en-US"/>
            </a:br>
            <a:endParaRPr lang="en-US"/>
          </a:p>
          <a:p>
            <a:r>
              <a:rPr lang="en-US"/>
              <a:t>Utility computing and cloud computing</a:t>
            </a:r>
          </a:p>
          <a:p>
            <a:pPr lvl="1"/>
            <a:r>
              <a:rPr lang="en-US"/>
              <a:t>What are utility computing and cloud computing?</a:t>
            </a:r>
          </a:p>
          <a:p>
            <a:pPr lvl="1"/>
            <a:r>
              <a:rPr lang="en-US"/>
              <a:t>What kinds of clouds exist today?</a:t>
            </a:r>
          </a:p>
          <a:p>
            <a:pPr lvl="1"/>
            <a:r>
              <a:rPr lang="en-US"/>
              <a:t>What kinds of applications run on the cloud?</a:t>
            </a:r>
          </a:p>
          <a:p>
            <a:pPr lvl="1"/>
            <a:r>
              <a:rPr lang="en-US">
                <a:solidFill>
                  <a:srgbClr val="FF9900"/>
                </a:solidFill>
              </a:rPr>
              <a:t>Virtualization: How clouds work 'under the hood'</a:t>
            </a:r>
          </a:p>
          <a:p>
            <a:pPr lvl="1"/>
            <a:r>
              <a:rPr lang="en-US"/>
              <a:t>Some cloud computing challenges</a:t>
            </a:r>
          </a:p>
          <a:p>
            <a:pPr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51</a:t>
            </a:fld>
            <a:endParaRPr lang="en-GB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virtualization?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3924301"/>
            <a:ext cx="7772400" cy="226694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Suppose Alice has a machine with 4 CPUs and 8 GB of memory, and three customers:</a:t>
            </a:r>
          </a:p>
          <a:p>
            <a:pPr lvl="1"/>
            <a:r>
              <a:rPr lang="en-US"/>
              <a:t>Bob wants a machine with 1 CPU and 3GB of memory</a:t>
            </a:r>
          </a:p>
          <a:p>
            <a:pPr lvl="1"/>
            <a:r>
              <a:rPr lang="en-US"/>
              <a:t>Charlie wants 2 CPUs and 1GB of memory</a:t>
            </a:r>
          </a:p>
          <a:p>
            <a:pPr lvl="1"/>
            <a:r>
              <a:rPr lang="en-US"/>
              <a:t>Daniel wants 1 CPU and 4GB of memory</a:t>
            </a:r>
          </a:p>
          <a:p>
            <a:r>
              <a:rPr lang="en-US"/>
              <a:t>What should Alice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52</a:t>
            </a:fld>
            <a:endParaRPr lang="en-GB"/>
          </a:p>
        </p:txBody>
      </p:sp>
      <p:pic>
        <p:nvPicPr>
          <p:cNvPr id="6" name="Picture 51" descr="MCj0431616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0870" y="1644649"/>
            <a:ext cx="1825480" cy="182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MCj0432624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93036" y="2255839"/>
            <a:ext cx="554036" cy="554036"/>
          </a:xfrm>
          <a:prstGeom prst="rect">
            <a:avLst/>
          </a:prstGeom>
          <a:noFill/>
        </p:spPr>
      </p:pic>
      <p:pic>
        <p:nvPicPr>
          <p:cNvPr id="8" name="Picture 3" descr="MCj0432623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791451" y="1362077"/>
            <a:ext cx="504825" cy="504825"/>
          </a:xfrm>
          <a:prstGeom prst="rect">
            <a:avLst/>
          </a:prstGeom>
          <a:noFill/>
        </p:spPr>
      </p:pic>
      <p:pic>
        <p:nvPicPr>
          <p:cNvPr id="9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2636839" y="2438402"/>
            <a:ext cx="639761" cy="63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676820" y="3028950"/>
            <a:ext cx="603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Alice</a:t>
            </a:r>
          </a:p>
        </p:txBody>
      </p:sp>
      <p:pic>
        <p:nvPicPr>
          <p:cNvPr id="3075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90925" y="1733550"/>
            <a:ext cx="533400" cy="533400"/>
          </a:xfrm>
          <a:prstGeom prst="rect">
            <a:avLst/>
          </a:prstGeom>
          <a:noFill/>
        </p:spPr>
      </p:pic>
      <p:pic>
        <p:nvPicPr>
          <p:cNvPr id="15" name="Picture 14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13440" y="2766842"/>
            <a:ext cx="510886" cy="118444"/>
          </a:xfrm>
          <a:prstGeom prst="rect">
            <a:avLst/>
          </a:prstGeom>
        </p:spPr>
      </p:pic>
      <p:pic>
        <p:nvPicPr>
          <p:cNvPr id="19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71950" y="1733550"/>
            <a:ext cx="533400" cy="533400"/>
          </a:xfrm>
          <a:prstGeom prst="rect">
            <a:avLst/>
          </a:prstGeom>
          <a:noFill/>
        </p:spPr>
      </p:pic>
      <p:pic>
        <p:nvPicPr>
          <p:cNvPr id="20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00450" y="2247900"/>
            <a:ext cx="533400" cy="533400"/>
          </a:xfrm>
          <a:prstGeom prst="rect">
            <a:avLst/>
          </a:prstGeom>
          <a:noFill/>
        </p:spPr>
      </p:pic>
      <p:pic>
        <p:nvPicPr>
          <p:cNvPr id="21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62425" y="2257425"/>
            <a:ext cx="533400" cy="533400"/>
          </a:xfrm>
          <a:prstGeom prst="rect">
            <a:avLst/>
          </a:prstGeom>
          <a:noFill/>
        </p:spPr>
      </p:pic>
      <p:pic>
        <p:nvPicPr>
          <p:cNvPr id="24" name="Picture 23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03990" y="2766842"/>
            <a:ext cx="510886" cy="118444"/>
          </a:xfrm>
          <a:prstGeom prst="rect">
            <a:avLst/>
          </a:prstGeom>
        </p:spPr>
      </p:pic>
      <p:pic>
        <p:nvPicPr>
          <p:cNvPr id="27" name="Picture 26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03915" y="2919242"/>
            <a:ext cx="510886" cy="118444"/>
          </a:xfrm>
          <a:prstGeom prst="rect">
            <a:avLst/>
          </a:prstGeom>
        </p:spPr>
      </p:pic>
      <p:pic>
        <p:nvPicPr>
          <p:cNvPr id="28" name="Picture 27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4465" y="2919242"/>
            <a:ext cx="510886" cy="118444"/>
          </a:xfrm>
          <a:prstGeom prst="rect">
            <a:avLst/>
          </a:prstGeom>
        </p:spPr>
      </p:pic>
      <p:pic>
        <p:nvPicPr>
          <p:cNvPr id="29" name="Picture 28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13440" y="3062117"/>
            <a:ext cx="510886" cy="118444"/>
          </a:xfrm>
          <a:prstGeom prst="rect">
            <a:avLst/>
          </a:prstGeom>
        </p:spPr>
      </p:pic>
      <p:pic>
        <p:nvPicPr>
          <p:cNvPr id="30" name="Picture 29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03990" y="3062117"/>
            <a:ext cx="510886" cy="118444"/>
          </a:xfrm>
          <a:prstGeom prst="rect">
            <a:avLst/>
          </a:prstGeom>
        </p:spPr>
      </p:pic>
      <p:pic>
        <p:nvPicPr>
          <p:cNvPr id="31" name="Picture 30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13440" y="3204992"/>
            <a:ext cx="510886" cy="118444"/>
          </a:xfrm>
          <a:prstGeom prst="rect">
            <a:avLst/>
          </a:prstGeom>
        </p:spPr>
      </p:pic>
      <p:pic>
        <p:nvPicPr>
          <p:cNvPr id="32" name="Picture 31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03990" y="3204992"/>
            <a:ext cx="510886" cy="118444"/>
          </a:xfrm>
          <a:prstGeom prst="rect">
            <a:avLst/>
          </a:prstGeom>
        </p:spPr>
      </p:pic>
      <p:pic>
        <p:nvPicPr>
          <p:cNvPr id="3077" name="Picture 5" descr="C:\Users\Andreas Haeberlen\AppData\Local\Microsoft\Windows\Temporary Internet Files\Content.IE5\GF4GBTMY\MC900434902[1]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7810501" y="3152776"/>
            <a:ext cx="580881" cy="580881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7798821" y="1790700"/>
            <a:ext cx="531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Bob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82033" y="2743200"/>
            <a:ext cx="803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Charlie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30034" y="36576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Daniel</a:t>
            </a:r>
          </a:p>
        </p:txBody>
      </p:sp>
      <p:sp>
        <p:nvSpPr>
          <p:cNvPr id="37" name="Cloud Callout 36"/>
          <p:cNvSpPr/>
          <p:nvPr/>
        </p:nvSpPr>
        <p:spPr bwMode="auto">
          <a:xfrm>
            <a:off x="8239125" y="409575"/>
            <a:ext cx="1581150" cy="923926"/>
          </a:xfrm>
          <a:prstGeom prst="cloudCallout">
            <a:avLst>
              <a:gd name="adj1" fmla="val -52177"/>
              <a:gd name="adj2" fmla="val 67994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Callout 37"/>
          <p:cNvSpPr/>
          <p:nvPr/>
        </p:nvSpPr>
        <p:spPr bwMode="auto">
          <a:xfrm>
            <a:off x="8896350" y="1314450"/>
            <a:ext cx="1626996" cy="1104900"/>
          </a:xfrm>
          <a:prstGeom prst="cloudCallout">
            <a:avLst>
              <a:gd name="adj1" fmla="val -86396"/>
              <a:gd name="adj2" fmla="val 54012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Callout 38"/>
          <p:cNvSpPr/>
          <p:nvPr/>
        </p:nvSpPr>
        <p:spPr bwMode="auto">
          <a:xfrm>
            <a:off x="8648700" y="2514601"/>
            <a:ext cx="1276350" cy="866775"/>
          </a:xfrm>
          <a:prstGeom prst="cloudCallout">
            <a:avLst>
              <a:gd name="adj1" fmla="val -77550"/>
              <a:gd name="adj2" fmla="val 46016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82000" y="619125"/>
            <a:ext cx="533400" cy="533400"/>
          </a:xfrm>
          <a:prstGeom prst="rect">
            <a:avLst/>
          </a:prstGeom>
          <a:noFill/>
        </p:spPr>
      </p:pic>
      <p:pic>
        <p:nvPicPr>
          <p:cNvPr id="41" name="Picture 40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04590" y="680867"/>
            <a:ext cx="510886" cy="118444"/>
          </a:xfrm>
          <a:prstGeom prst="rect">
            <a:avLst/>
          </a:prstGeom>
        </p:spPr>
      </p:pic>
      <p:pic>
        <p:nvPicPr>
          <p:cNvPr id="42" name="Picture 41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95065" y="833267"/>
            <a:ext cx="510886" cy="118444"/>
          </a:xfrm>
          <a:prstGeom prst="rect">
            <a:avLst/>
          </a:prstGeom>
        </p:spPr>
      </p:pic>
      <p:pic>
        <p:nvPicPr>
          <p:cNvPr id="43" name="Picture 42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04590" y="976142"/>
            <a:ext cx="510886" cy="118444"/>
          </a:xfrm>
          <a:prstGeom prst="rect">
            <a:avLst/>
          </a:prstGeom>
        </p:spPr>
      </p:pic>
      <p:pic>
        <p:nvPicPr>
          <p:cNvPr id="44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44000" y="1476375"/>
            <a:ext cx="533400" cy="533400"/>
          </a:xfrm>
          <a:prstGeom prst="rect">
            <a:avLst/>
          </a:prstGeom>
          <a:noFill/>
        </p:spPr>
      </p:pic>
      <p:pic>
        <p:nvPicPr>
          <p:cNvPr id="45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725025" y="1476375"/>
            <a:ext cx="533400" cy="533400"/>
          </a:xfrm>
          <a:prstGeom prst="rect">
            <a:avLst/>
          </a:prstGeom>
          <a:noFill/>
        </p:spPr>
      </p:pic>
      <p:pic>
        <p:nvPicPr>
          <p:cNvPr id="46" name="Picture 45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33215" y="2081042"/>
            <a:ext cx="510886" cy="118444"/>
          </a:xfrm>
          <a:prstGeom prst="rect">
            <a:avLst/>
          </a:prstGeom>
        </p:spPr>
      </p:pic>
      <p:pic>
        <p:nvPicPr>
          <p:cNvPr id="47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01100" y="2695575"/>
            <a:ext cx="533400" cy="533400"/>
          </a:xfrm>
          <a:prstGeom prst="rect">
            <a:avLst/>
          </a:prstGeom>
          <a:noFill/>
        </p:spPr>
      </p:pic>
      <p:pic>
        <p:nvPicPr>
          <p:cNvPr id="48" name="Picture 47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14165" y="2662067"/>
            <a:ext cx="510886" cy="118444"/>
          </a:xfrm>
          <a:prstGeom prst="rect">
            <a:avLst/>
          </a:prstGeom>
        </p:spPr>
      </p:pic>
      <p:pic>
        <p:nvPicPr>
          <p:cNvPr id="49" name="Picture 48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04640" y="2814467"/>
            <a:ext cx="510886" cy="118444"/>
          </a:xfrm>
          <a:prstGeom prst="rect">
            <a:avLst/>
          </a:prstGeom>
        </p:spPr>
      </p:pic>
      <p:pic>
        <p:nvPicPr>
          <p:cNvPr id="50" name="Picture 49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14165" y="2957342"/>
            <a:ext cx="510886" cy="118444"/>
          </a:xfrm>
          <a:prstGeom prst="rect">
            <a:avLst/>
          </a:prstGeom>
        </p:spPr>
      </p:pic>
      <p:pic>
        <p:nvPicPr>
          <p:cNvPr id="51" name="Picture 50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14165" y="3100217"/>
            <a:ext cx="510886" cy="11844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299470" y="3381375"/>
            <a:ext cx="172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Physical machine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MCj04316160000[1]"/>
          <p:cNvPicPr>
            <a:picLocks noChangeAspect="1" noChangeArrowheads="1"/>
          </p:cNvPicPr>
          <p:nvPr/>
        </p:nvPicPr>
        <p:blipFill>
          <a:blip r:embed="rId2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6642246" y="3622755"/>
            <a:ext cx="596754" cy="596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virtualization?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4886326"/>
            <a:ext cx="7772400" cy="1619249"/>
          </a:xfrm>
        </p:spPr>
        <p:txBody>
          <a:bodyPr/>
          <a:lstStyle/>
          <a:p>
            <a:r>
              <a:rPr lang="en-US"/>
              <a:t>Alice can sell each customer a </a:t>
            </a:r>
            <a:r>
              <a:rPr lang="en-US">
                <a:solidFill>
                  <a:srgbClr val="FF9900"/>
                </a:solidFill>
              </a:rPr>
              <a:t>virtual machine </a:t>
            </a:r>
            <a:r>
              <a:rPr lang="en-US"/>
              <a:t>(VM) with the requested resources</a:t>
            </a:r>
          </a:p>
          <a:p>
            <a:pPr lvl="1"/>
            <a:r>
              <a:rPr lang="en-US"/>
              <a:t>From each customer's perspective, it appears as if they had a physical machine all by themselves (</a:t>
            </a:r>
            <a:r>
              <a:rPr lang="en-US">
                <a:solidFill>
                  <a:srgbClr val="FF9900"/>
                </a:solidFill>
              </a:rPr>
              <a:t>isolation</a:t>
            </a:r>
            <a:r>
              <a:rPr lang="en-US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53</a:t>
            </a:fld>
            <a:endParaRPr lang="en-GB"/>
          </a:p>
        </p:txBody>
      </p:sp>
      <p:pic>
        <p:nvPicPr>
          <p:cNvPr id="6" name="Picture 51" descr="MCj0431616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5195" y="2130424"/>
            <a:ext cx="1825480" cy="182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MCj0432624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07361" y="2741614"/>
            <a:ext cx="554036" cy="554036"/>
          </a:xfrm>
          <a:prstGeom prst="rect">
            <a:avLst/>
          </a:prstGeom>
          <a:noFill/>
        </p:spPr>
      </p:pic>
      <p:pic>
        <p:nvPicPr>
          <p:cNvPr id="8" name="Picture 3" descr="MCj0432623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8105776" y="1847852"/>
            <a:ext cx="504825" cy="504825"/>
          </a:xfrm>
          <a:prstGeom prst="rect">
            <a:avLst/>
          </a:prstGeom>
          <a:noFill/>
        </p:spPr>
      </p:pic>
      <p:pic>
        <p:nvPicPr>
          <p:cNvPr id="9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2951164" y="2924177"/>
            <a:ext cx="639761" cy="63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991145" y="3514725"/>
            <a:ext cx="603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Alice</a:t>
            </a:r>
          </a:p>
        </p:txBody>
      </p:sp>
      <p:pic>
        <p:nvPicPr>
          <p:cNvPr id="3075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05250" y="2219325"/>
            <a:ext cx="533400" cy="533400"/>
          </a:xfrm>
          <a:prstGeom prst="rect">
            <a:avLst/>
          </a:prstGeom>
          <a:noFill/>
        </p:spPr>
      </p:pic>
      <p:pic>
        <p:nvPicPr>
          <p:cNvPr id="15" name="Picture 14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7765" y="3252617"/>
            <a:ext cx="510886" cy="118444"/>
          </a:xfrm>
          <a:prstGeom prst="rect">
            <a:avLst/>
          </a:prstGeom>
        </p:spPr>
      </p:pic>
      <p:pic>
        <p:nvPicPr>
          <p:cNvPr id="19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86275" y="2219325"/>
            <a:ext cx="533400" cy="533400"/>
          </a:xfrm>
          <a:prstGeom prst="rect">
            <a:avLst/>
          </a:prstGeom>
          <a:noFill/>
        </p:spPr>
      </p:pic>
      <p:pic>
        <p:nvPicPr>
          <p:cNvPr id="20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14775" y="2733675"/>
            <a:ext cx="533400" cy="533400"/>
          </a:xfrm>
          <a:prstGeom prst="rect">
            <a:avLst/>
          </a:prstGeom>
          <a:noFill/>
        </p:spPr>
      </p:pic>
      <p:pic>
        <p:nvPicPr>
          <p:cNvPr id="21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76750" y="2743200"/>
            <a:ext cx="533400" cy="533400"/>
          </a:xfrm>
          <a:prstGeom prst="rect">
            <a:avLst/>
          </a:prstGeom>
          <a:noFill/>
        </p:spPr>
      </p:pic>
      <p:pic>
        <p:nvPicPr>
          <p:cNvPr id="24" name="Picture 23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18315" y="3252617"/>
            <a:ext cx="510886" cy="118444"/>
          </a:xfrm>
          <a:prstGeom prst="rect">
            <a:avLst/>
          </a:prstGeom>
        </p:spPr>
      </p:pic>
      <p:pic>
        <p:nvPicPr>
          <p:cNvPr id="27" name="Picture 26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18240" y="3405017"/>
            <a:ext cx="510886" cy="118444"/>
          </a:xfrm>
          <a:prstGeom prst="rect">
            <a:avLst/>
          </a:prstGeom>
        </p:spPr>
      </p:pic>
      <p:pic>
        <p:nvPicPr>
          <p:cNvPr id="28" name="Picture 27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08790" y="3405017"/>
            <a:ext cx="510886" cy="118444"/>
          </a:xfrm>
          <a:prstGeom prst="rect">
            <a:avLst/>
          </a:prstGeom>
        </p:spPr>
      </p:pic>
      <p:pic>
        <p:nvPicPr>
          <p:cNvPr id="29" name="Picture 28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7765" y="3547892"/>
            <a:ext cx="510886" cy="118444"/>
          </a:xfrm>
          <a:prstGeom prst="rect">
            <a:avLst/>
          </a:prstGeom>
        </p:spPr>
      </p:pic>
      <p:pic>
        <p:nvPicPr>
          <p:cNvPr id="30" name="Picture 29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18315" y="3547892"/>
            <a:ext cx="510886" cy="118444"/>
          </a:xfrm>
          <a:prstGeom prst="rect">
            <a:avLst/>
          </a:prstGeom>
        </p:spPr>
      </p:pic>
      <p:pic>
        <p:nvPicPr>
          <p:cNvPr id="31" name="Picture 30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7765" y="3690767"/>
            <a:ext cx="510886" cy="118444"/>
          </a:xfrm>
          <a:prstGeom prst="rect">
            <a:avLst/>
          </a:prstGeom>
        </p:spPr>
      </p:pic>
      <p:pic>
        <p:nvPicPr>
          <p:cNvPr id="32" name="Picture 31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18315" y="3690767"/>
            <a:ext cx="510886" cy="118444"/>
          </a:xfrm>
          <a:prstGeom prst="rect">
            <a:avLst/>
          </a:prstGeom>
        </p:spPr>
      </p:pic>
      <p:pic>
        <p:nvPicPr>
          <p:cNvPr id="3077" name="Picture 5" descr="C:\Users\Andreas Haeberlen\AppData\Local\Microsoft\Windows\Temporary Internet Files\Content.IE5\GF4GBTMY\MC900434902[1]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8124826" y="3638551"/>
            <a:ext cx="580881" cy="580881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8113146" y="2276475"/>
            <a:ext cx="531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Bob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96358" y="3228975"/>
            <a:ext cx="803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Charlie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044359" y="414337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Daniel</a:t>
            </a:r>
          </a:p>
        </p:txBody>
      </p:sp>
      <p:pic>
        <p:nvPicPr>
          <p:cNvPr id="47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62726" y="3733800"/>
            <a:ext cx="314325" cy="314325"/>
          </a:xfrm>
          <a:prstGeom prst="rect">
            <a:avLst/>
          </a:prstGeom>
          <a:noFill/>
        </p:spPr>
      </p:pic>
      <p:grpSp>
        <p:nvGrpSpPr>
          <p:cNvPr id="57" name="Group 56"/>
          <p:cNvGrpSpPr/>
          <p:nvPr/>
        </p:nvGrpSpPr>
        <p:grpSpPr>
          <a:xfrm>
            <a:off x="6934688" y="3728867"/>
            <a:ext cx="351939" cy="376408"/>
            <a:chOff x="7880640" y="2662067"/>
            <a:chExt cx="520411" cy="556594"/>
          </a:xfrm>
        </p:grpSpPr>
        <p:pic>
          <p:nvPicPr>
            <p:cNvPr id="48" name="Picture 47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0165" y="2662067"/>
              <a:ext cx="510886" cy="118444"/>
            </a:xfrm>
            <a:prstGeom prst="rect">
              <a:avLst/>
            </a:prstGeom>
          </p:spPr>
        </p:pic>
        <p:pic>
          <p:nvPicPr>
            <p:cNvPr id="49" name="Picture 48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80640" y="2814467"/>
              <a:ext cx="510886" cy="118444"/>
            </a:xfrm>
            <a:prstGeom prst="rect">
              <a:avLst/>
            </a:prstGeom>
          </p:spPr>
        </p:pic>
        <p:pic>
          <p:nvPicPr>
            <p:cNvPr id="50" name="Picture 49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0165" y="2957342"/>
              <a:ext cx="510886" cy="118444"/>
            </a:xfrm>
            <a:prstGeom prst="rect">
              <a:avLst/>
            </a:prstGeom>
          </p:spPr>
        </p:pic>
        <p:pic>
          <p:nvPicPr>
            <p:cNvPr id="51" name="Picture 50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0165" y="3100217"/>
              <a:ext cx="510886" cy="118444"/>
            </a:xfrm>
            <a:prstGeom prst="rect">
              <a:avLst/>
            </a:prstGeom>
          </p:spPr>
        </p:pic>
      </p:grpSp>
      <p:pic>
        <p:nvPicPr>
          <p:cNvPr id="53" name="Picture 52" descr="MCj04316160000[1]"/>
          <p:cNvPicPr>
            <a:picLocks noChangeAspect="1" noChangeArrowheads="1"/>
          </p:cNvPicPr>
          <p:nvPr/>
        </p:nvPicPr>
        <p:blipFill>
          <a:blip r:embed="rId2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6937521" y="2663824"/>
            <a:ext cx="1053954" cy="105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TextBox 54"/>
          <p:cNvSpPr txBox="1"/>
          <p:nvPr/>
        </p:nvSpPr>
        <p:spPr>
          <a:xfrm>
            <a:off x="3613795" y="3867150"/>
            <a:ext cx="172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Physical machine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245995" y="4229100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Virtual machines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7115176" y="2933701"/>
            <a:ext cx="732758" cy="475461"/>
            <a:chOff x="7620000" y="1476375"/>
            <a:chExt cx="1114425" cy="723111"/>
          </a:xfrm>
        </p:grpSpPr>
        <p:pic>
          <p:nvPicPr>
            <p:cNvPr id="44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620000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5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201025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6" name="Picture 45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9215" y="2081042"/>
              <a:ext cx="510886" cy="118444"/>
            </a:xfrm>
            <a:prstGeom prst="rect">
              <a:avLst/>
            </a:prstGeom>
          </p:spPr>
        </p:pic>
      </p:grpSp>
      <p:pic>
        <p:nvPicPr>
          <p:cNvPr id="52" name="Picture 51" descr="MCj04316160000[1]"/>
          <p:cNvPicPr>
            <a:picLocks noChangeAspect="1" noChangeArrowheads="1"/>
          </p:cNvPicPr>
          <p:nvPr/>
        </p:nvPicPr>
        <p:blipFill>
          <a:blip r:embed="rId2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6661296" y="1854200"/>
            <a:ext cx="736520" cy="736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9" name="Group 58"/>
          <p:cNvGrpSpPr/>
          <p:nvPr/>
        </p:nvGrpSpPr>
        <p:grpSpPr>
          <a:xfrm>
            <a:off x="6629400" y="2000251"/>
            <a:ext cx="789385" cy="371475"/>
            <a:chOff x="6858000" y="619125"/>
            <a:chExt cx="1133476" cy="533400"/>
          </a:xfrm>
        </p:grpSpPr>
        <p:pic>
          <p:nvPicPr>
            <p:cNvPr id="40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858000" y="61912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1" name="Picture 40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0590" y="680867"/>
              <a:ext cx="510886" cy="118444"/>
            </a:xfrm>
            <a:prstGeom prst="rect">
              <a:avLst/>
            </a:prstGeom>
          </p:spPr>
        </p:pic>
        <p:pic>
          <p:nvPicPr>
            <p:cNvPr id="42" name="Picture 41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71065" y="833267"/>
              <a:ext cx="510886" cy="118444"/>
            </a:xfrm>
            <a:prstGeom prst="rect">
              <a:avLst/>
            </a:prstGeom>
          </p:spPr>
        </p:pic>
        <p:pic>
          <p:nvPicPr>
            <p:cNvPr id="43" name="Picture 42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0590" y="976142"/>
              <a:ext cx="510886" cy="118444"/>
            </a:xfrm>
            <a:prstGeom prst="rect">
              <a:avLst/>
            </a:prstGeom>
          </p:spPr>
        </p:pic>
      </p:grpSp>
      <p:sp>
        <p:nvSpPr>
          <p:cNvPr id="60" name="TextBox 59"/>
          <p:cNvSpPr txBox="1"/>
          <p:nvPr/>
        </p:nvSpPr>
        <p:spPr>
          <a:xfrm>
            <a:off x="5527230" y="2638426"/>
            <a:ext cx="941283" cy="83099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Virtual </a:t>
            </a:r>
            <a:br>
              <a:rPr lang="en-US" sz="1600"/>
            </a:br>
            <a:r>
              <a:rPr lang="en-US" sz="1600"/>
              <a:t>machine</a:t>
            </a:r>
            <a:br>
              <a:rPr lang="en-US" sz="1600"/>
            </a:br>
            <a:r>
              <a:rPr lang="en-US" sz="1600"/>
              <a:t>monitor</a:t>
            </a:r>
          </a:p>
        </p:txBody>
      </p:sp>
      <p:cxnSp>
        <p:nvCxnSpPr>
          <p:cNvPr id="62" name="Straight Arrow Connector 61"/>
          <p:cNvCxnSpPr>
            <a:endCxn id="60" idx="1"/>
          </p:cNvCxnSpPr>
          <p:nvPr/>
        </p:nvCxnSpPr>
        <p:spPr bwMode="auto">
          <a:xfrm flipV="1">
            <a:off x="5086351" y="3053924"/>
            <a:ext cx="440879" cy="131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/>
          <p:nvPr/>
        </p:nvCxnSpPr>
        <p:spPr bwMode="auto">
          <a:xfrm flipV="1">
            <a:off x="6477000" y="2476501"/>
            <a:ext cx="419100" cy="4095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Straight Arrow Connector 66"/>
          <p:cNvCxnSpPr>
            <a:stCxn id="60" idx="3"/>
          </p:cNvCxnSpPr>
          <p:nvPr/>
        </p:nvCxnSpPr>
        <p:spPr bwMode="auto">
          <a:xfrm>
            <a:off x="6468513" y="3053924"/>
            <a:ext cx="608563" cy="321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endCxn id="54" idx="0"/>
          </p:cNvCxnSpPr>
          <p:nvPr/>
        </p:nvCxnSpPr>
        <p:spPr bwMode="auto">
          <a:xfrm>
            <a:off x="6486525" y="3257551"/>
            <a:ext cx="454098" cy="36520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0" name="Cloud Callout 69"/>
          <p:cNvSpPr/>
          <p:nvPr/>
        </p:nvSpPr>
        <p:spPr bwMode="auto">
          <a:xfrm>
            <a:off x="8505825" y="1304925"/>
            <a:ext cx="800100" cy="609600"/>
          </a:xfrm>
          <a:prstGeom prst="cloudCallout">
            <a:avLst>
              <a:gd name="adj1" fmla="val -43452"/>
              <a:gd name="adj2" fmla="val 70313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loud Callout 72"/>
          <p:cNvSpPr/>
          <p:nvPr/>
        </p:nvSpPr>
        <p:spPr bwMode="auto">
          <a:xfrm>
            <a:off x="8620125" y="2162175"/>
            <a:ext cx="800100" cy="609600"/>
          </a:xfrm>
          <a:prstGeom prst="cloudCallout">
            <a:avLst>
              <a:gd name="adj1" fmla="val -43452"/>
              <a:gd name="adj2" fmla="val 70313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loud Callout 74"/>
          <p:cNvSpPr/>
          <p:nvPr/>
        </p:nvSpPr>
        <p:spPr bwMode="auto">
          <a:xfrm>
            <a:off x="8686800" y="3028950"/>
            <a:ext cx="800100" cy="609600"/>
          </a:xfrm>
          <a:prstGeom prst="cloudCallout">
            <a:avLst>
              <a:gd name="adj1" fmla="val -43452"/>
              <a:gd name="adj2" fmla="val 70313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600px-Smiley.svg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86800" y="1400175"/>
            <a:ext cx="428625" cy="428625"/>
          </a:xfrm>
          <a:prstGeom prst="rect">
            <a:avLst/>
          </a:prstGeom>
        </p:spPr>
      </p:pic>
      <p:pic>
        <p:nvPicPr>
          <p:cNvPr id="63" name="Picture 62" descr="600px-Smiley.svg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20150" y="2238375"/>
            <a:ext cx="428625" cy="428625"/>
          </a:xfrm>
          <a:prstGeom prst="rect">
            <a:avLst/>
          </a:prstGeom>
        </p:spPr>
      </p:pic>
      <p:pic>
        <p:nvPicPr>
          <p:cNvPr id="64" name="Picture 63" descr="600px-Smiley.svg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67775" y="3124200"/>
            <a:ext cx="428625" cy="428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memchip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4198" y="3413982"/>
            <a:ext cx="510886" cy="118444"/>
          </a:xfrm>
          <a:prstGeom prst="rect">
            <a:avLst/>
          </a:prstGeom>
        </p:spPr>
      </p:pic>
      <p:pic>
        <p:nvPicPr>
          <p:cNvPr id="23" name="Picture 22" descr="memchip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94673" y="3566382"/>
            <a:ext cx="510886" cy="118444"/>
          </a:xfrm>
          <a:prstGeom prst="rect">
            <a:avLst/>
          </a:prstGeom>
        </p:spPr>
      </p:pic>
      <p:pic>
        <p:nvPicPr>
          <p:cNvPr id="24" name="Picture 23" descr="memchip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4198" y="3709257"/>
            <a:ext cx="510886" cy="1184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3971367"/>
            <a:ext cx="7772400" cy="2662517"/>
          </a:xfrm>
        </p:spPr>
        <p:txBody>
          <a:bodyPr>
            <a:normAutofit lnSpcReduction="10000"/>
          </a:bodyPr>
          <a:lstStyle/>
          <a:p>
            <a:r>
              <a:rPr lang="en-US"/>
              <a:t>Resources (CPU, memory, ...) are virtualized</a:t>
            </a:r>
          </a:p>
          <a:p>
            <a:pPr lvl="1"/>
            <a:r>
              <a:rPr lang="en-US"/>
              <a:t>VMM ("Hypervisor") has translation tables that map requests for virtual resources to physical resources</a:t>
            </a:r>
          </a:p>
          <a:p>
            <a:pPr lvl="1"/>
            <a:r>
              <a:rPr lang="en-US"/>
              <a:t>Example: VM 1 accesses memory cell #323; VMM maps this to memory cell 123.</a:t>
            </a:r>
          </a:p>
          <a:p>
            <a:pPr lvl="1"/>
            <a:r>
              <a:rPr lang="en-US"/>
              <a:t>For which resources does this (not) work?</a:t>
            </a:r>
          </a:p>
          <a:p>
            <a:pPr lvl="1"/>
            <a:r>
              <a:rPr lang="en-US"/>
              <a:t>How do VMMs differ from OS kernels?</a:t>
            </a:r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54</a:t>
            </a:fld>
            <a:endParaRPr lang="en-GB"/>
          </a:p>
        </p:txBody>
      </p:sp>
      <p:sp>
        <p:nvSpPr>
          <p:cNvPr id="6" name="Rectangle 5"/>
          <p:cNvSpPr/>
          <p:nvPr/>
        </p:nvSpPr>
        <p:spPr bwMode="auto">
          <a:xfrm>
            <a:off x="4061012" y="1488141"/>
            <a:ext cx="2366683" cy="2312894"/>
          </a:xfrm>
          <a:prstGeom prst="rect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73676" y="3558989"/>
            <a:ext cx="11480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Physical machine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195483" y="1604682"/>
            <a:ext cx="986117" cy="1219200"/>
          </a:xfrm>
          <a:prstGeom prst="rect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5316071" y="1604682"/>
            <a:ext cx="986119" cy="1219200"/>
          </a:xfrm>
          <a:prstGeom prst="rect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4267200" y="2411507"/>
            <a:ext cx="824753" cy="322729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600"/>
              <a:t>OS 1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396753" y="2411507"/>
            <a:ext cx="824753" cy="322729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600"/>
              <a:t>OS 2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76164" y="1694330"/>
            <a:ext cx="537882" cy="295835"/>
          </a:xfrm>
          <a:prstGeom prst="rect">
            <a:avLst/>
          </a:prstGeom>
          <a:solidFill>
            <a:srgbClr val="66FF3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600"/>
              <a:t>App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276164" y="2034989"/>
            <a:ext cx="537882" cy="295835"/>
          </a:xfrm>
          <a:prstGeom prst="rect">
            <a:avLst/>
          </a:prstGeom>
          <a:solidFill>
            <a:srgbClr val="66FF3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600"/>
              <a:t>App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5405717" y="2026024"/>
            <a:ext cx="537882" cy="295835"/>
          </a:xfrm>
          <a:prstGeom prst="rect">
            <a:avLst/>
          </a:prstGeom>
          <a:solidFill>
            <a:srgbClr val="66FF3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600"/>
              <a:t>App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4195483" y="3003178"/>
            <a:ext cx="2097741" cy="537883"/>
          </a:xfrm>
          <a:prstGeom prst="rect">
            <a:avLst/>
          </a:prstGeom>
          <a:solidFill>
            <a:srgbClr val="FF99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/>
              <a:t>VMM</a:t>
            </a:r>
          </a:p>
        </p:txBody>
      </p:sp>
      <p:pic>
        <p:nvPicPr>
          <p:cNvPr id="19" name="Picture 18" descr="memchip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69727" y="3476735"/>
            <a:ext cx="510886" cy="118444"/>
          </a:xfrm>
          <a:prstGeom prst="rect">
            <a:avLst/>
          </a:prstGeom>
        </p:spPr>
      </p:pic>
      <p:pic>
        <p:nvPicPr>
          <p:cNvPr id="20" name="Picture 19" descr="memchip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60202" y="3629135"/>
            <a:ext cx="510886" cy="118444"/>
          </a:xfrm>
          <a:prstGeom prst="rect">
            <a:avLst/>
          </a:prstGeom>
        </p:spPr>
      </p:pic>
      <p:pic>
        <p:nvPicPr>
          <p:cNvPr id="21" name="Picture 20" descr="memchip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69727" y="3772010"/>
            <a:ext cx="510886" cy="118444"/>
          </a:xfrm>
          <a:prstGeom prst="rect">
            <a:avLst/>
          </a:prstGeom>
        </p:spPr>
      </p:pic>
      <p:pic>
        <p:nvPicPr>
          <p:cNvPr id="31" name="Picture 30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86971" y="2564466"/>
            <a:ext cx="806552" cy="66675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 bwMode="auto">
          <a:xfrm>
            <a:off x="6436660" y="3594854"/>
            <a:ext cx="1416423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Rectangle 34"/>
          <p:cNvSpPr/>
          <p:nvPr/>
        </p:nvSpPr>
        <p:spPr bwMode="auto">
          <a:xfrm>
            <a:off x="4329953" y="3119719"/>
            <a:ext cx="215153" cy="295835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1936379" y="1800411"/>
          <a:ext cx="158675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8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78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VM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Virt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Phys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814">
                <a:tc>
                  <a:txBody>
                    <a:bodyPr/>
                    <a:lstStyle/>
                    <a:p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0-99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0-99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814">
                <a:tc>
                  <a:txBody>
                    <a:bodyPr/>
                    <a:lstStyle/>
                    <a:p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299-399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100-199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814">
                <a:tc>
                  <a:txBody>
                    <a:bodyPr/>
                    <a:lstStyle/>
                    <a:p>
                      <a:r>
                        <a:rPr lang="en-US" sz="1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0-99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300-399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814">
                <a:tc>
                  <a:txBody>
                    <a:bodyPr/>
                    <a:lstStyle/>
                    <a:p>
                      <a:r>
                        <a:rPr lang="en-US" sz="1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200-299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500-599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814">
                <a:tc>
                  <a:txBody>
                    <a:bodyPr/>
                    <a:lstStyle/>
                    <a:p>
                      <a:r>
                        <a:rPr lang="en-US" sz="1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600-699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400-499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7" name="Group 56"/>
          <p:cNvGrpSpPr/>
          <p:nvPr/>
        </p:nvGrpSpPr>
        <p:grpSpPr>
          <a:xfrm>
            <a:off x="1936378" y="1828800"/>
            <a:ext cx="2635623" cy="1600200"/>
            <a:chOff x="412377" y="1828800"/>
            <a:chExt cx="2635623" cy="1600200"/>
          </a:xfrm>
        </p:grpSpPr>
        <p:cxnSp>
          <p:nvCxnSpPr>
            <p:cNvPr id="38" name="Straight Connector 37"/>
            <p:cNvCxnSpPr/>
            <p:nvPr/>
          </p:nvCxnSpPr>
          <p:spPr bwMode="auto">
            <a:xfrm flipH="1" flipV="1">
              <a:off x="1999130" y="1828800"/>
              <a:ext cx="1048870" cy="12954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 flipH="1" flipV="1">
              <a:off x="412377" y="3263153"/>
              <a:ext cx="2407023" cy="165847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 flipH="1" flipV="1">
              <a:off x="2008094" y="2716306"/>
              <a:ext cx="806824" cy="40789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flipH="1" flipV="1">
              <a:off x="1981200" y="3276600"/>
              <a:ext cx="1066800" cy="1524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9" name="TextBox 48"/>
          <p:cNvSpPr txBox="1"/>
          <p:nvPr/>
        </p:nvSpPr>
        <p:spPr>
          <a:xfrm>
            <a:off x="1891930" y="3361765"/>
            <a:ext cx="1672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Translation table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778188" y="1595715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VM 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871883" y="1595714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VM 2</a:t>
            </a:r>
          </a:p>
        </p:txBody>
      </p:sp>
      <p:cxnSp>
        <p:nvCxnSpPr>
          <p:cNvPr id="52" name="Straight Arrow Connector 51"/>
          <p:cNvCxnSpPr>
            <a:endCxn id="31" idx="1"/>
          </p:cNvCxnSpPr>
          <p:nvPr/>
        </p:nvCxnSpPr>
        <p:spPr bwMode="auto">
          <a:xfrm flipV="1">
            <a:off x="6436659" y="2897841"/>
            <a:ext cx="1450312" cy="4639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54" name="Picture 53" descr="index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41021" y="1416424"/>
            <a:ext cx="1058115" cy="1058115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 bwMode="auto">
          <a:xfrm flipV="1">
            <a:off x="6436660" y="2088776"/>
            <a:ext cx="1541929" cy="104887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 descr="MMj02363570000[1]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1" y="666750"/>
            <a:ext cx="746125" cy="101758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Benefit: Migration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5136776"/>
            <a:ext cx="7772400" cy="1321174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What if the machine needs to be shut down?</a:t>
            </a:r>
          </a:p>
          <a:p>
            <a:pPr lvl="1"/>
            <a:r>
              <a:rPr lang="en-US"/>
              <a:t>e.g., for maintenance, consolidation, ...</a:t>
            </a:r>
          </a:p>
          <a:p>
            <a:pPr lvl="1"/>
            <a:r>
              <a:rPr lang="en-US"/>
              <a:t>Alice can </a:t>
            </a:r>
            <a:r>
              <a:rPr lang="en-US">
                <a:solidFill>
                  <a:srgbClr val="FF9900"/>
                </a:solidFill>
              </a:rPr>
              <a:t>migrate</a:t>
            </a:r>
            <a:r>
              <a:rPr lang="en-US"/>
              <a:t> the VMs to different physical machines without any customers noticing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55</a:t>
            </a:fld>
            <a:endParaRPr lang="en-GB"/>
          </a:p>
        </p:txBody>
      </p:sp>
      <p:pic>
        <p:nvPicPr>
          <p:cNvPr id="6" name="Picture 5" descr="MCj04316160000[1]"/>
          <p:cNvPicPr>
            <a:picLocks noChangeAspect="1" noChangeArrowheads="1"/>
          </p:cNvPicPr>
          <p:nvPr/>
        </p:nvPicPr>
        <p:blipFill>
          <a:blip r:embed="rId3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6642246" y="3622755"/>
            <a:ext cx="596754" cy="596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1" descr="MCj043161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5195" y="1520824"/>
            <a:ext cx="1825480" cy="182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MCj0432624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7361" y="2741614"/>
            <a:ext cx="554036" cy="554036"/>
          </a:xfrm>
          <a:prstGeom prst="rect">
            <a:avLst/>
          </a:prstGeom>
          <a:noFill/>
        </p:spPr>
      </p:pic>
      <p:pic>
        <p:nvPicPr>
          <p:cNvPr id="9" name="Picture 3" descr="MCj0432623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8105776" y="1847852"/>
            <a:ext cx="504825" cy="504825"/>
          </a:xfrm>
          <a:prstGeom prst="rect">
            <a:avLst/>
          </a:prstGeom>
          <a:noFill/>
        </p:spPr>
      </p:pic>
      <p:pic>
        <p:nvPicPr>
          <p:cNvPr id="10" name="Picture 19" descr="greenguy"/>
          <p:cNvPicPr>
            <a:picLocks noChangeAspect="1" noChangeArrowheads="1"/>
          </p:cNvPicPr>
          <p:nvPr/>
        </p:nvPicPr>
        <p:blipFill>
          <a:blip r:embed="rId6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2789239" y="2438402"/>
            <a:ext cx="639761" cy="63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829220" y="3028950"/>
            <a:ext cx="603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Alice</a:t>
            </a:r>
          </a:p>
        </p:txBody>
      </p:sp>
      <p:pic>
        <p:nvPicPr>
          <p:cNvPr id="12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05250" y="1609725"/>
            <a:ext cx="533400" cy="533400"/>
          </a:xfrm>
          <a:prstGeom prst="rect">
            <a:avLst/>
          </a:prstGeom>
          <a:noFill/>
        </p:spPr>
      </p:pic>
      <p:pic>
        <p:nvPicPr>
          <p:cNvPr id="13" name="Picture 12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27765" y="2643017"/>
            <a:ext cx="510886" cy="118444"/>
          </a:xfrm>
          <a:prstGeom prst="rect">
            <a:avLst/>
          </a:prstGeom>
        </p:spPr>
      </p:pic>
      <p:pic>
        <p:nvPicPr>
          <p:cNvPr id="14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86275" y="1609725"/>
            <a:ext cx="533400" cy="533400"/>
          </a:xfrm>
          <a:prstGeom prst="rect">
            <a:avLst/>
          </a:prstGeom>
          <a:noFill/>
        </p:spPr>
      </p:pic>
      <p:pic>
        <p:nvPicPr>
          <p:cNvPr id="15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14775" y="2124075"/>
            <a:ext cx="533400" cy="533400"/>
          </a:xfrm>
          <a:prstGeom prst="rect">
            <a:avLst/>
          </a:prstGeom>
          <a:noFill/>
        </p:spPr>
      </p:pic>
      <p:pic>
        <p:nvPicPr>
          <p:cNvPr id="16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76750" y="2133600"/>
            <a:ext cx="533400" cy="533400"/>
          </a:xfrm>
          <a:prstGeom prst="rect">
            <a:avLst/>
          </a:prstGeom>
          <a:noFill/>
        </p:spPr>
      </p:pic>
      <p:pic>
        <p:nvPicPr>
          <p:cNvPr id="17" name="Picture 16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18315" y="2643017"/>
            <a:ext cx="510886" cy="118444"/>
          </a:xfrm>
          <a:prstGeom prst="rect">
            <a:avLst/>
          </a:prstGeom>
        </p:spPr>
      </p:pic>
      <p:pic>
        <p:nvPicPr>
          <p:cNvPr id="18" name="Picture 17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18240" y="2795417"/>
            <a:ext cx="510886" cy="118444"/>
          </a:xfrm>
          <a:prstGeom prst="rect">
            <a:avLst/>
          </a:prstGeom>
        </p:spPr>
      </p:pic>
      <p:pic>
        <p:nvPicPr>
          <p:cNvPr id="19" name="Picture 18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08790" y="2795417"/>
            <a:ext cx="510886" cy="118444"/>
          </a:xfrm>
          <a:prstGeom prst="rect">
            <a:avLst/>
          </a:prstGeom>
        </p:spPr>
      </p:pic>
      <p:pic>
        <p:nvPicPr>
          <p:cNvPr id="20" name="Picture 19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27765" y="2938292"/>
            <a:ext cx="510886" cy="118444"/>
          </a:xfrm>
          <a:prstGeom prst="rect">
            <a:avLst/>
          </a:prstGeom>
        </p:spPr>
      </p:pic>
      <p:pic>
        <p:nvPicPr>
          <p:cNvPr id="21" name="Picture 20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18315" y="2938292"/>
            <a:ext cx="510886" cy="118444"/>
          </a:xfrm>
          <a:prstGeom prst="rect">
            <a:avLst/>
          </a:prstGeom>
        </p:spPr>
      </p:pic>
      <p:pic>
        <p:nvPicPr>
          <p:cNvPr id="22" name="Picture 21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27765" y="3081167"/>
            <a:ext cx="510886" cy="118444"/>
          </a:xfrm>
          <a:prstGeom prst="rect">
            <a:avLst/>
          </a:prstGeom>
        </p:spPr>
      </p:pic>
      <p:pic>
        <p:nvPicPr>
          <p:cNvPr id="23" name="Picture 22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18315" y="3081167"/>
            <a:ext cx="510886" cy="118444"/>
          </a:xfrm>
          <a:prstGeom prst="rect">
            <a:avLst/>
          </a:prstGeom>
        </p:spPr>
      </p:pic>
      <p:pic>
        <p:nvPicPr>
          <p:cNvPr id="24" name="Picture 5" descr="C:\Users\Andreas Haeberlen\AppData\Local\Microsoft\Windows\Temporary Internet Files\Content.IE5\GF4GBTMY\MC900434902[1]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8124826" y="3638551"/>
            <a:ext cx="580881" cy="580881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8113146" y="2276475"/>
            <a:ext cx="531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Bob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96358" y="3228975"/>
            <a:ext cx="803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Charlie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44359" y="414337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Daniel</a:t>
            </a:r>
          </a:p>
        </p:txBody>
      </p:sp>
      <p:pic>
        <p:nvPicPr>
          <p:cNvPr id="28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62726" y="3733800"/>
            <a:ext cx="314325" cy="314325"/>
          </a:xfrm>
          <a:prstGeom prst="rect">
            <a:avLst/>
          </a:prstGeom>
          <a:noFill/>
        </p:spPr>
      </p:pic>
      <p:grpSp>
        <p:nvGrpSpPr>
          <p:cNvPr id="29" name="Group 28"/>
          <p:cNvGrpSpPr/>
          <p:nvPr/>
        </p:nvGrpSpPr>
        <p:grpSpPr>
          <a:xfrm>
            <a:off x="6934688" y="3728867"/>
            <a:ext cx="351939" cy="376408"/>
            <a:chOff x="7880640" y="2662067"/>
            <a:chExt cx="520411" cy="556594"/>
          </a:xfrm>
        </p:grpSpPr>
        <p:pic>
          <p:nvPicPr>
            <p:cNvPr id="30" name="Picture 29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0165" y="2662067"/>
              <a:ext cx="510886" cy="118444"/>
            </a:xfrm>
            <a:prstGeom prst="rect">
              <a:avLst/>
            </a:prstGeom>
          </p:spPr>
        </p:pic>
        <p:pic>
          <p:nvPicPr>
            <p:cNvPr id="31" name="Picture 30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80640" y="2814467"/>
              <a:ext cx="510886" cy="118444"/>
            </a:xfrm>
            <a:prstGeom prst="rect">
              <a:avLst/>
            </a:prstGeom>
          </p:spPr>
        </p:pic>
        <p:pic>
          <p:nvPicPr>
            <p:cNvPr id="32" name="Picture 31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0165" y="2957342"/>
              <a:ext cx="510886" cy="118444"/>
            </a:xfrm>
            <a:prstGeom prst="rect">
              <a:avLst/>
            </a:prstGeom>
          </p:spPr>
        </p:pic>
        <p:pic>
          <p:nvPicPr>
            <p:cNvPr id="33" name="Picture 32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0165" y="3100217"/>
              <a:ext cx="510886" cy="118444"/>
            </a:xfrm>
            <a:prstGeom prst="rect">
              <a:avLst/>
            </a:prstGeom>
          </p:spPr>
        </p:pic>
      </p:grpSp>
      <p:pic>
        <p:nvPicPr>
          <p:cNvPr id="34" name="Picture 33" descr="MCj04316160000[1]"/>
          <p:cNvPicPr>
            <a:picLocks noChangeAspect="1" noChangeArrowheads="1"/>
          </p:cNvPicPr>
          <p:nvPr/>
        </p:nvPicPr>
        <p:blipFill>
          <a:blip r:embed="rId3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6937521" y="2663824"/>
            <a:ext cx="1053954" cy="105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34"/>
          <p:cNvSpPr txBox="1"/>
          <p:nvPr/>
        </p:nvSpPr>
        <p:spPr>
          <a:xfrm>
            <a:off x="3568109" y="4714875"/>
            <a:ext cx="181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Physical machines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45995" y="4229100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Virtual machines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7115176" y="2933701"/>
            <a:ext cx="732758" cy="475461"/>
            <a:chOff x="7620000" y="1476375"/>
            <a:chExt cx="1114425" cy="723111"/>
          </a:xfrm>
        </p:grpSpPr>
        <p:pic>
          <p:nvPicPr>
            <p:cNvPr id="38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620000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39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201025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0" name="Picture 39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09215" y="2081042"/>
              <a:ext cx="510886" cy="118444"/>
            </a:xfrm>
            <a:prstGeom prst="rect">
              <a:avLst/>
            </a:prstGeom>
          </p:spPr>
        </p:pic>
      </p:grpSp>
      <p:pic>
        <p:nvPicPr>
          <p:cNvPr id="41" name="Picture 40" descr="MCj04316160000[1]"/>
          <p:cNvPicPr>
            <a:picLocks noChangeAspect="1" noChangeArrowheads="1"/>
          </p:cNvPicPr>
          <p:nvPr/>
        </p:nvPicPr>
        <p:blipFill>
          <a:blip r:embed="rId3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6661296" y="1854200"/>
            <a:ext cx="736520" cy="736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2" name="Group 41"/>
          <p:cNvGrpSpPr/>
          <p:nvPr/>
        </p:nvGrpSpPr>
        <p:grpSpPr>
          <a:xfrm>
            <a:off x="6629400" y="2000251"/>
            <a:ext cx="789385" cy="371475"/>
            <a:chOff x="6858000" y="619125"/>
            <a:chExt cx="1133476" cy="533400"/>
          </a:xfrm>
        </p:grpSpPr>
        <p:pic>
          <p:nvPicPr>
            <p:cNvPr id="43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858000" y="61912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4" name="Picture 43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80590" y="680867"/>
              <a:ext cx="510886" cy="118444"/>
            </a:xfrm>
            <a:prstGeom prst="rect">
              <a:avLst/>
            </a:prstGeom>
          </p:spPr>
        </p:pic>
        <p:pic>
          <p:nvPicPr>
            <p:cNvPr id="45" name="Picture 44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71065" y="833267"/>
              <a:ext cx="510886" cy="118444"/>
            </a:xfrm>
            <a:prstGeom prst="rect">
              <a:avLst/>
            </a:prstGeom>
          </p:spPr>
        </p:pic>
        <p:pic>
          <p:nvPicPr>
            <p:cNvPr id="46" name="Picture 45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80590" y="976142"/>
              <a:ext cx="510886" cy="118444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5527230" y="2638426"/>
            <a:ext cx="941283" cy="83099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Virtual </a:t>
            </a:r>
            <a:br>
              <a:rPr lang="en-US" sz="1600"/>
            </a:br>
            <a:r>
              <a:rPr lang="en-US" sz="1600"/>
              <a:t>machine</a:t>
            </a:r>
            <a:br>
              <a:rPr lang="en-US" sz="1600"/>
            </a:br>
            <a:r>
              <a:rPr lang="en-US" sz="1600"/>
              <a:t>monitor</a:t>
            </a:r>
          </a:p>
        </p:txBody>
      </p:sp>
      <p:cxnSp>
        <p:nvCxnSpPr>
          <p:cNvPr id="48" name="Straight Arrow Connector 47"/>
          <p:cNvCxnSpPr>
            <a:endCxn id="47" idx="1"/>
          </p:cNvCxnSpPr>
          <p:nvPr/>
        </p:nvCxnSpPr>
        <p:spPr bwMode="auto">
          <a:xfrm rot="16200000" flipH="1">
            <a:off x="5008552" y="2535248"/>
            <a:ext cx="596474" cy="4408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 flipV="1">
            <a:off x="6477000" y="2476501"/>
            <a:ext cx="419100" cy="4095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47" idx="3"/>
          </p:cNvCxnSpPr>
          <p:nvPr/>
        </p:nvCxnSpPr>
        <p:spPr bwMode="auto">
          <a:xfrm>
            <a:off x="6468513" y="3053924"/>
            <a:ext cx="608563" cy="321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Straight Arrow Connector 50"/>
          <p:cNvCxnSpPr>
            <a:endCxn id="6" idx="0"/>
          </p:cNvCxnSpPr>
          <p:nvPr/>
        </p:nvCxnSpPr>
        <p:spPr bwMode="auto">
          <a:xfrm>
            <a:off x="6486525" y="3257551"/>
            <a:ext cx="454098" cy="36520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8076880" y="1485900"/>
            <a:ext cx="566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Emil</a:t>
            </a:r>
          </a:p>
        </p:txBody>
      </p:sp>
      <p:pic>
        <p:nvPicPr>
          <p:cNvPr id="55" name="Picture 51" descr="MCj043161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9920" y="3435413"/>
            <a:ext cx="1234930" cy="1235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1" descr="MCj043161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0045" y="3416363"/>
            <a:ext cx="1234930" cy="1235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57625" y="3571875"/>
            <a:ext cx="533400" cy="533400"/>
          </a:xfrm>
          <a:prstGeom prst="rect">
            <a:avLst/>
          </a:prstGeom>
          <a:noFill/>
        </p:spPr>
      </p:pic>
      <p:pic>
        <p:nvPicPr>
          <p:cNvPr id="59" name="Picture 58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70590" y="4052717"/>
            <a:ext cx="510886" cy="118444"/>
          </a:xfrm>
          <a:prstGeom prst="rect">
            <a:avLst/>
          </a:prstGeom>
        </p:spPr>
      </p:pic>
      <p:pic>
        <p:nvPicPr>
          <p:cNvPr id="60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71850" y="3571875"/>
            <a:ext cx="533400" cy="533400"/>
          </a:xfrm>
          <a:prstGeom prst="rect">
            <a:avLst/>
          </a:prstGeom>
          <a:noFill/>
        </p:spPr>
      </p:pic>
      <p:pic>
        <p:nvPicPr>
          <p:cNvPr id="61" name="Picture 60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61065" y="4205117"/>
            <a:ext cx="510886" cy="118444"/>
          </a:xfrm>
          <a:prstGeom prst="rect">
            <a:avLst/>
          </a:prstGeom>
        </p:spPr>
      </p:pic>
      <p:pic>
        <p:nvPicPr>
          <p:cNvPr id="62" name="Picture 61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70590" y="4347992"/>
            <a:ext cx="510886" cy="118444"/>
          </a:xfrm>
          <a:prstGeom prst="rect">
            <a:avLst/>
          </a:prstGeom>
        </p:spPr>
      </p:pic>
      <p:pic>
        <p:nvPicPr>
          <p:cNvPr id="63" name="Picture 62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70590" y="4490867"/>
            <a:ext cx="510886" cy="118444"/>
          </a:xfrm>
          <a:prstGeom prst="rect">
            <a:avLst/>
          </a:prstGeom>
        </p:spPr>
      </p:pic>
      <p:pic>
        <p:nvPicPr>
          <p:cNvPr id="64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05375" y="3571875"/>
            <a:ext cx="533400" cy="533400"/>
          </a:xfrm>
          <a:prstGeom prst="rect">
            <a:avLst/>
          </a:prstGeom>
          <a:noFill/>
        </p:spPr>
      </p:pic>
      <p:pic>
        <p:nvPicPr>
          <p:cNvPr id="65" name="Picture 64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18340" y="4052717"/>
            <a:ext cx="510886" cy="118444"/>
          </a:xfrm>
          <a:prstGeom prst="rect">
            <a:avLst/>
          </a:prstGeom>
        </p:spPr>
      </p:pic>
      <p:pic>
        <p:nvPicPr>
          <p:cNvPr id="66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19600" y="3571875"/>
            <a:ext cx="533400" cy="533400"/>
          </a:xfrm>
          <a:prstGeom prst="rect">
            <a:avLst/>
          </a:prstGeom>
          <a:noFill/>
        </p:spPr>
      </p:pic>
      <p:pic>
        <p:nvPicPr>
          <p:cNvPr id="67" name="Picture 66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08815" y="4205117"/>
            <a:ext cx="510886" cy="118444"/>
          </a:xfrm>
          <a:prstGeom prst="rect">
            <a:avLst/>
          </a:prstGeom>
        </p:spPr>
      </p:pic>
      <p:pic>
        <p:nvPicPr>
          <p:cNvPr id="68" name="Picture 67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18340" y="4347992"/>
            <a:ext cx="510886" cy="118444"/>
          </a:xfrm>
          <a:prstGeom prst="rect">
            <a:avLst/>
          </a:prstGeom>
        </p:spPr>
      </p:pic>
      <p:pic>
        <p:nvPicPr>
          <p:cNvPr id="69" name="Picture 68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18340" y="4490867"/>
            <a:ext cx="510886" cy="118444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 bwMode="auto">
          <a:xfrm>
            <a:off x="4076701" y="1759839"/>
            <a:ext cx="180975" cy="173736"/>
          </a:xfrm>
          <a:prstGeom prst="rect">
            <a:avLst/>
          </a:prstGeom>
          <a:solidFill>
            <a:srgbClr val="7030A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 bwMode="auto">
          <a:xfrm>
            <a:off x="4657726" y="1750314"/>
            <a:ext cx="180975" cy="173736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 bwMode="auto">
          <a:xfrm>
            <a:off x="4086226" y="2283714"/>
            <a:ext cx="180975" cy="173736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 bwMode="auto">
          <a:xfrm>
            <a:off x="4648201" y="2274189"/>
            <a:ext cx="180975" cy="173736"/>
          </a:xfrm>
          <a:prstGeom prst="rect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4038601" y="2645665"/>
            <a:ext cx="314325" cy="392811"/>
            <a:chOff x="2514600" y="2645664"/>
            <a:chExt cx="314325" cy="392811"/>
          </a:xfrm>
        </p:grpSpPr>
        <p:sp>
          <p:nvSpPr>
            <p:cNvPr id="74" name="Rectangle 73"/>
            <p:cNvSpPr/>
            <p:nvPr/>
          </p:nvSpPr>
          <p:spPr bwMode="auto">
            <a:xfrm>
              <a:off x="2514600" y="2645664"/>
              <a:ext cx="314325" cy="97536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2514600" y="2798064"/>
              <a:ext cx="314325" cy="97536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2514600" y="2940939"/>
              <a:ext cx="314325" cy="97536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/>
          <p:cNvSpPr/>
          <p:nvPr/>
        </p:nvSpPr>
        <p:spPr bwMode="auto">
          <a:xfrm>
            <a:off x="4038601" y="3074289"/>
            <a:ext cx="314325" cy="97536"/>
          </a:xfrm>
          <a:prstGeom prst="rect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4638676" y="2645665"/>
            <a:ext cx="314325" cy="526161"/>
            <a:chOff x="3114675" y="2645664"/>
            <a:chExt cx="314325" cy="526161"/>
          </a:xfrm>
        </p:grpSpPr>
        <p:sp>
          <p:nvSpPr>
            <p:cNvPr id="78" name="Rectangle 77"/>
            <p:cNvSpPr/>
            <p:nvPr/>
          </p:nvSpPr>
          <p:spPr bwMode="auto">
            <a:xfrm>
              <a:off x="3114675" y="2645664"/>
              <a:ext cx="314325" cy="97536"/>
            </a:xfrm>
            <a:prstGeom prst="rect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3114675" y="2798064"/>
              <a:ext cx="314325" cy="97536"/>
            </a:xfrm>
            <a:prstGeom prst="rect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3114675" y="3074289"/>
              <a:ext cx="314325" cy="97536"/>
            </a:xfrm>
            <a:prstGeom prst="rect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-0.06041 0.2833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0" y="142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-0.02917 0.2097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" y="105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04375 0.2888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0" y="144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85185E-6 L 0.05313 0.2111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0" y="106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L 0.02084 0.2069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" y="103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-0.06771 0.2069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0" y="103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-0.02813 0.212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0" y="10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ndreas Haeberlen\AppData\Local\Microsoft\Windows\Temporary Internet Files\Content.IE5\4ZIVVKYE\MC900216538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0392" y="723900"/>
            <a:ext cx="359522" cy="3127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Benefit: Time sharing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1" y="4667250"/>
            <a:ext cx="7667625" cy="1885950"/>
          </a:xfrm>
        </p:spPr>
        <p:txBody>
          <a:bodyPr>
            <a:normAutofit lnSpcReduction="10000"/>
          </a:bodyPr>
          <a:lstStyle/>
          <a:p>
            <a:r>
              <a:rPr lang="en-US"/>
              <a:t>What if Alice gets another customer?</a:t>
            </a:r>
          </a:p>
          <a:p>
            <a:pPr lvl="1"/>
            <a:r>
              <a:rPr lang="en-US"/>
              <a:t>Multiple VMs can </a:t>
            </a:r>
            <a:r>
              <a:rPr lang="en-US">
                <a:solidFill>
                  <a:srgbClr val="FF9900"/>
                </a:solidFill>
              </a:rPr>
              <a:t>time-share</a:t>
            </a:r>
            <a:r>
              <a:rPr lang="en-US"/>
              <a:t> the existing resources</a:t>
            </a:r>
          </a:p>
          <a:p>
            <a:pPr lvl="1"/>
            <a:r>
              <a:rPr lang="en-US"/>
              <a:t>Result: Alice has more virtual CPUs and virtual memory than physical resources (but not all can be active at the same 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56</a:t>
            </a:fld>
            <a:endParaRPr lang="en-GB"/>
          </a:p>
        </p:txBody>
      </p:sp>
      <p:pic>
        <p:nvPicPr>
          <p:cNvPr id="6" name="Picture 5" descr="MCj04316160000[1]"/>
          <p:cNvPicPr>
            <a:picLocks noChangeAspect="1" noChangeArrowheads="1"/>
          </p:cNvPicPr>
          <p:nvPr/>
        </p:nvPicPr>
        <p:blipFill>
          <a:blip r:embed="rId3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6642246" y="3622755"/>
            <a:ext cx="596754" cy="596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1" descr="MCj043161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5195" y="2130424"/>
            <a:ext cx="1825480" cy="182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MCj0432624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7361" y="2741614"/>
            <a:ext cx="554036" cy="554036"/>
          </a:xfrm>
          <a:prstGeom prst="rect">
            <a:avLst/>
          </a:prstGeom>
          <a:noFill/>
        </p:spPr>
      </p:pic>
      <p:pic>
        <p:nvPicPr>
          <p:cNvPr id="9" name="Picture 3" descr="MCj0432623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8105776" y="1847852"/>
            <a:ext cx="504825" cy="504825"/>
          </a:xfrm>
          <a:prstGeom prst="rect">
            <a:avLst/>
          </a:prstGeom>
          <a:noFill/>
        </p:spPr>
      </p:pic>
      <p:pic>
        <p:nvPicPr>
          <p:cNvPr id="10" name="Picture 19" descr="greenguy"/>
          <p:cNvPicPr>
            <a:picLocks noChangeAspect="1" noChangeArrowheads="1"/>
          </p:cNvPicPr>
          <p:nvPr/>
        </p:nvPicPr>
        <p:blipFill>
          <a:blip r:embed="rId6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2951164" y="2924177"/>
            <a:ext cx="639761" cy="63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991145" y="3514725"/>
            <a:ext cx="603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Alice</a:t>
            </a:r>
          </a:p>
        </p:txBody>
      </p:sp>
      <p:pic>
        <p:nvPicPr>
          <p:cNvPr id="12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05250" y="2219325"/>
            <a:ext cx="533400" cy="533400"/>
          </a:xfrm>
          <a:prstGeom prst="rect">
            <a:avLst/>
          </a:prstGeom>
          <a:noFill/>
        </p:spPr>
      </p:pic>
      <p:pic>
        <p:nvPicPr>
          <p:cNvPr id="13" name="Picture 12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27765" y="3252617"/>
            <a:ext cx="510886" cy="118444"/>
          </a:xfrm>
          <a:prstGeom prst="rect">
            <a:avLst/>
          </a:prstGeom>
        </p:spPr>
      </p:pic>
      <p:pic>
        <p:nvPicPr>
          <p:cNvPr id="14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86275" y="2219325"/>
            <a:ext cx="533400" cy="533400"/>
          </a:xfrm>
          <a:prstGeom prst="rect">
            <a:avLst/>
          </a:prstGeom>
          <a:noFill/>
        </p:spPr>
      </p:pic>
      <p:pic>
        <p:nvPicPr>
          <p:cNvPr id="15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14775" y="2733675"/>
            <a:ext cx="533400" cy="533400"/>
          </a:xfrm>
          <a:prstGeom prst="rect">
            <a:avLst/>
          </a:prstGeom>
          <a:noFill/>
        </p:spPr>
      </p:pic>
      <p:pic>
        <p:nvPicPr>
          <p:cNvPr id="16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76750" y="2743200"/>
            <a:ext cx="533400" cy="533400"/>
          </a:xfrm>
          <a:prstGeom prst="rect">
            <a:avLst/>
          </a:prstGeom>
          <a:noFill/>
        </p:spPr>
      </p:pic>
      <p:pic>
        <p:nvPicPr>
          <p:cNvPr id="17" name="Picture 16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18315" y="3252617"/>
            <a:ext cx="510886" cy="118444"/>
          </a:xfrm>
          <a:prstGeom prst="rect">
            <a:avLst/>
          </a:prstGeom>
        </p:spPr>
      </p:pic>
      <p:pic>
        <p:nvPicPr>
          <p:cNvPr id="18" name="Picture 17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18240" y="3405017"/>
            <a:ext cx="510886" cy="118444"/>
          </a:xfrm>
          <a:prstGeom prst="rect">
            <a:avLst/>
          </a:prstGeom>
        </p:spPr>
      </p:pic>
      <p:pic>
        <p:nvPicPr>
          <p:cNvPr id="19" name="Picture 18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08790" y="3405017"/>
            <a:ext cx="510886" cy="118444"/>
          </a:xfrm>
          <a:prstGeom prst="rect">
            <a:avLst/>
          </a:prstGeom>
        </p:spPr>
      </p:pic>
      <p:pic>
        <p:nvPicPr>
          <p:cNvPr id="20" name="Picture 19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27765" y="3547892"/>
            <a:ext cx="510886" cy="118444"/>
          </a:xfrm>
          <a:prstGeom prst="rect">
            <a:avLst/>
          </a:prstGeom>
        </p:spPr>
      </p:pic>
      <p:pic>
        <p:nvPicPr>
          <p:cNvPr id="21" name="Picture 20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18315" y="3547892"/>
            <a:ext cx="510886" cy="118444"/>
          </a:xfrm>
          <a:prstGeom prst="rect">
            <a:avLst/>
          </a:prstGeom>
        </p:spPr>
      </p:pic>
      <p:pic>
        <p:nvPicPr>
          <p:cNvPr id="22" name="Picture 21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27765" y="3690767"/>
            <a:ext cx="510886" cy="118444"/>
          </a:xfrm>
          <a:prstGeom prst="rect">
            <a:avLst/>
          </a:prstGeom>
        </p:spPr>
      </p:pic>
      <p:pic>
        <p:nvPicPr>
          <p:cNvPr id="23" name="Picture 22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18315" y="3690767"/>
            <a:ext cx="510886" cy="118444"/>
          </a:xfrm>
          <a:prstGeom prst="rect">
            <a:avLst/>
          </a:prstGeom>
        </p:spPr>
      </p:pic>
      <p:pic>
        <p:nvPicPr>
          <p:cNvPr id="24" name="Picture 5" descr="C:\Users\Andreas Haeberlen\AppData\Local\Microsoft\Windows\Temporary Internet Files\Content.IE5\GF4GBTMY\MC900434902[1]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8124826" y="3638551"/>
            <a:ext cx="580881" cy="580881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8113146" y="2276475"/>
            <a:ext cx="531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Bob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96358" y="3228975"/>
            <a:ext cx="803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Charlie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44359" y="414337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Daniel</a:t>
            </a:r>
          </a:p>
        </p:txBody>
      </p:sp>
      <p:pic>
        <p:nvPicPr>
          <p:cNvPr id="28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62726" y="3733800"/>
            <a:ext cx="314325" cy="314325"/>
          </a:xfrm>
          <a:prstGeom prst="rect">
            <a:avLst/>
          </a:prstGeom>
          <a:noFill/>
        </p:spPr>
      </p:pic>
      <p:grpSp>
        <p:nvGrpSpPr>
          <p:cNvPr id="29" name="Group 28"/>
          <p:cNvGrpSpPr/>
          <p:nvPr/>
        </p:nvGrpSpPr>
        <p:grpSpPr>
          <a:xfrm>
            <a:off x="6934688" y="3728867"/>
            <a:ext cx="351939" cy="376408"/>
            <a:chOff x="7880640" y="2662067"/>
            <a:chExt cx="520411" cy="556594"/>
          </a:xfrm>
        </p:grpSpPr>
        <p:pic>
          <p:nvPicPr>
            <p:cNvPr id="30" name="Picture 29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0165" y="2662067"/>
              <a:ext cx="510886" cy="118444"/>
            </a:xfrm>
            <a:prstGeom prst="rect">
              <a:avLst/>
            </a:prstGeom>
          </p:spPr>
        </p:pic>
        <p:pic>
          <p:nvPicPr>
            <p:cNvPr id="31" name="Picture 30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80640" y="2814467"/>
              <a:ext cx="510886" cy="118444"/>
            </a:xfrm>
            <a:prstGeom prst="rect">
              <a:avLst/>
            </a:prstGeom>
          </p:spPr>
        </p:pic>
        <p:pic>
          <p:nvPicPr>
            <p:cNvPr id="32" name="Picture 31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0165" y="2957342"/>
              <a:ext cx="510886" cy="118444"/>
            </a:xfrm>
            <a:prstGeom prst="rect">
              <a:avLst/>
            </a:prstGeom>
          </p:spPr>
        </p:pic>
        <p:pic>
          <p:nvPicPr>
            <p:cNvPr id="33" name="Picture 32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0165" y="3100217"/>
              <a:ext cx="510886" cy="118444"/>
            </a:xfrm>
            <a:prstGeom prst="rect">
              <a:avLst/>
            </a:prstGeom>
          </p:spPr>
        </p:pic>
      </p:grpSp>
      <p:pic>
        <p:nvPicPr>
          <p:cNvPr id="34" name="Picture 33" descr="MCj04316160000[1]"/>
          <p:cNvPicPr>
            <a:picLocks noChangeAspect="1" noChangeArrowheads="1"/>
          </p:cNvPicPr>
          <p:nvPr/>
        </p:nvPicPr>
        <p:blipFill>
          <a:blip r:embed="rId3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6937521" y="2663824"/>
            <a:ext cx="1053954" cy="105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34"/>
          <p:cNvSpPr txBox="1"/>
          <p:nvPr/>
        </p:nvSpPr>
        <p:spPr>
          <a:xfrm>
            <a:off x="3613795" y="3867150"/>
            <a:ext cx="172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Physical machine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45995" y="4229100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Virtual machines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7115176" y="2933701"/>
            <a:ext cx="732758" cy="475461"/>
            <a:chOff x="7620000" y="1476375"/>
            <a:chExt cx="1114425" cy="723111"/>
          </a:xfrm>
        </p:grpSpPr>
        <p:pic>
          <p:nvPicPr>
            <p:cNvPr id="38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620000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39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201025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0" name="Picture 39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09215" y="2081042"/>
              <a:ext cx="510886" cy="118444"/>
            </a:xfrm>
            <a:prstGeom prst="rect">
              <a:avLst/>
            </a:prstGeom>
          </p:spPr>
        </p:pic>
      </p:grpSp>
      <p:pic>
        <p:nvPicPr>
          <p:cNvPr id="41" name="Picture 40" descr="MCj04316160000[1]"/>
          <p:cNvPicPr>
            <a:picLocks noChangeAspect="1" noChangeArrowheads="1"/>
          </p:cNvPicPr>
          <p:nvPr/>
        </p:nvPicPr>
        <p:blipFill>
          <a:blip r:embed="rId3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6661296" y="1854200"/>
            <a:ext cx="736520" cy="736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2" name="Group 41"/>
          <p:cNvGrpSpPr/>
          <p:nvPr/>
        </p:nvGrpSpPr>
        <p:grpSpPr>
          <a:xfrm>
            <a:off x="6629400" y="2000251"/>
            <a:ext cx="789385" cy="371475"/>
            <a:chOff x="6858000" y="619125"/>
            <a:chExt cx="1133476" cy="533400"/>
          </a:xfrm>
        </p:grpSpPr>
        <p:pic>
          <p:nvPicPr>
            <p:cNvPr id="43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858000" y="61912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4" name="Picture 43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80590" y="680867"/>
              <a:ext cx="510886" cy="118444"/>
            </a:xfrm>
            <a:prstGeom prst="rect">
              <a:avLst/>
            </a:prstGeom>
          </p:spPr>
        </p:pic>
        <p:pic>
          <p:nvPicPr>
            <p:cNvPr id="45" name="Picture 44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71065" y="833267"/>
              <a:ext cx="510886" cy="118444"/>
            </a:xfrm>
            <a:prstGeom prst="rect">
              <a:avLst/>
            </a:prstGeom>
          </p:spPr>
        </p:pic>
        <p:pic>
          <p:nvPicPr>
            <p:cNvPr id="46" name="Picture 45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80590" y="976142"/>
              <a:ext cx="510886" cy="118444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5527230" y="2638426"/>
            <a:ext cx="941283" cy="83099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Virtual </a:t>
            </a:r>
            <a:br>
              <a:rPr lang="en-US" sz="1600"/>
            </a:br>
            <a:r>
              <a:rPr lang="en-US" sz="1600"/>
              <a:t>machine</a:t>
            </a:r>
            <a:br>
              <a:rPr lang="en-US" sz="1600"/>
            </a:br>
            <a:r>
              <a:rPr lang="en-US" sz="1600"/>
              <a:t>monitor</a:t>
            </a:r>
          </a:p>
        </p:txBody>
      </p:sp>
      <p:cxnSp>
        <p:nvCxnSpPr>
          <p:cNvPr id="48" name="Straight Arrow Connector 47"/>
          <p:cNvCxnSpPr>
            <a:endCxn id="47" idx="1"/>
          </p:cNvCxnSpPr>
          <p:nvPr/>
        </p:nvCxnSpPr>
        <p:spPr bwMode="auto">
          <a:xfrm flipV="1">
            <a:off x="5086351" y="3053924"/>
            <a:ext cx="440879" cy="131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 flipV="1">
            <a:off x="6477000" y="2476501"/>
            <a:ext cx="419100" cy="4095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47" idx="3"/>
          </p:cNvCxnSpPr>
          <p:nvPr/>
        </p:nvCxnSpPr>
        <p:spPr bwMode="auto">
          <a:xfrm>
            <a:off x="6468513" y="3053924"/>
            <a:ext cx="608563" cy="321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Straight Arrow Connector 50"/>
          <p:cNvCxnSpPr>
            <a:endCxn id="6" idx="0"/>
          </p:cNvCxnSpPr>
          <p:nvPr/>
        </p:nvCxnSpPr>
        <p:spPr bwMode="auto">
          <a:xfrm>
            <a:off x="6486525" y="3257551"/>
            <a:ext cx="454098" cy="36520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8076880" y="1485900"/>
            <a:ext cx="566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Emil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7128021" y="758824"/>
            <a:ext cx="1053954" cy="1054070"/>
            <a:chOff x="5604021" y="758824"/>
            <a:chExt cx="1053954" cy="1054070"/>
          </a:xfrm>
        </p:grpSpPr>
        <p:pic>
          <p:nvPicPr>
            <p:cNvPr id="52" name="Picture 51" descr="MCj04316160000[1]"/>
            <p:cNvPicPr>
              <a:picLocks noChangeAspect="1" noChangeArrowheads="1"/>
            </p:cNvPicPr>
            <p:nvPr/>
          </p:nvPicPr>
          <p:blipFill>
            <a:blip r:embed="rId3" cstate="print">
              <a:lum bright="53000" contrast="-73000"/>
            </a:blip>
            <a:srcRect/>
            <a:stretch>
              <a:fillRect/>
            </a:stretch>
          </p:blipFill>
          <p:spPr bwMode="auto">
            <a:xfrm>
              <a:off x="5604021" y="758824"/>
              <a:ext cx="1053954" cy="10540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743574" y="847725"/>
              <a:ext cx="371475" cy="371475"/>
            </a:xfrm>
            <a:prstGeom prst="rect">
              <a:avLst/>
            </a:prstGeom>
            <a:noFill/>
          </p:spPr>
        </p:pic>
        <p:pic>
          <p:nvPicPr>
            <p:cNvPr id="57" name="Picture 56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8113" y="1328874"/>
              <a:ext cx="355796" cy="82488"/>
            </a:xfrm>
            <a:prstGeom prst="rect">
              <a:avLst/>
            </a:prstGeom>
          </p:spPr>
        </p:pic>
        <p:pic>
          <p:nvPicPr>
            <p:cNvPr id="58" name="Picture 57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41905" y="1463585"/>
              <a:ext cx="355796" cy="82488"/>
            </a:xfrm>
            <a:prstGeom prst="rect">
              <a:avLst/>
            </a:prstGeom>
          </p:spPr>
        </p:pic>
        <p:pic>
          <p:nvPicPr>
            <p:cNvPr id="59" name="Picture 58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9013" y="1334487"/>
              <a:ext cx="355796" cy="82488"/>
            </a:xfrm>
            <a:prstGeom prst="rect">
              <a:avLst/>
            </a:prstGeom>
          </p:spPr>
        </p:pic>
        <p:pic>
          <p:nvPicPr>
            <p:cNvPr id="60" name="Picture 59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67638" y="1452699"/>
              <a:ext cx="355796" cy="82488"/>
            </a:xfrm>
            <a:prstGeom prst="rect">
              <a:avLst/>
            </a:prstGeom>
          </p:spPr>
        </p:pic>
        <p:pic>
          <p:nvPicPr>
            <p:cNvPr id="61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153149" y="847725"/>
              <a:ext cx="371475" cy="371475"/>
            </a:xfrm>
            <a:prstGeom prst="rect">
              <a:avLst/>
            </a:prstGeom>
            <a:noFill/>
          </p:spPr>
        </p:pic>
      </p:grpSp>
      <p:sp>
        <p:nvSpPr>
          <p:cNvPr id="63" name="Freeform 62"/>
          <p:cNvSpPr/>
          <p:nvPr/>
        </p:nvSpPr>
        <p:spPr bwMode="auto">
          <a:xfrm>
            <a:off x="6248400" y="1285875"/>
            <a:ext cx="1028700" cy="1352550"/>
          </a:xfrm>
          <a:custGeom>
            <a:avLst/>
            <a:gdLst>
              <a:gd name="connsiteX0" fmla="*/ 0 w 1028700"/>
              <a:gd name="connsiteY0" fmla="*/ 1352550 h 1352550"/>
              <a:gd name="connsiteX1" fmla="*/ 152400 w 1028700"/>
              <a:gd name="connsiteY1" fmla="*/ 371475 h 1352550"/>
              <a:gd name="connsiteX2" fmla="*/ 1028700 w 1028700"/>
              <a:gd name="connsiteY2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352550">
                <a:moveTo>
                  <a:pt x="0" y="1352550"/>
                </a:moveTo>
                <a:lnTo>
                  <a:pt x="152400" y="371475"/>
                </a:lnTo>
                <a:lnTo>
                  <a:pt x="1028700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 bwMode="auto">
          <a:xfrm>
            <a:off x="4076701" y="2891953"/>
            <a:ext cx="180975" cy="173736"/>
          </a:xfrm>
          <a:prstGeom prst="rect">
            <a:avLst/>
          </a:prstGeom>
          <a:solidFill>
            <a:srgbClr val="7030A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 bwMode="auto">
          <a:xfrm>
            <a:off x="4666154" y="2364128"/>
            <a:ext cx="180975" cy="173736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 bwMode="auto">
          <a:xfrm>
            <a:off x="4065157" y="2370800"/>
            <a:ext cx="180975" cy="173736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 bwMode="auto">
          <a:xfrm>
            <a:off x="4648201" y="2883789"/>
            <a:ext cx="180975" cy="173736"/>
          </a:xfrm>
          <a:prstGeom prst="rect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4038601" y="3255265"/>
            <a:ext cx="314325" cy="392811"/>
            <a:chOff x="2514600" y="2645664"/>
            <a:chExt cx="314325" cy="392811"/>
          </a:xfrm>
        </p:grpSpPr>
        <p:sp>
          <p:nvSpPr>
            <p:cNvPr id="81" name="Rectangle 80"/>
            <p:cNvSpPr/>
            <p:nvPr/>
          </p:nvSpPr>
          <p:spPr bwMode="auto">
            <a:xfrm>
              <a:off x="2514600" y="2645664"/>
              <a:ext cx="314325" cy="97536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2514600" y="2798064"/>
              <a:ext cx="314325" cy="97536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2514600" y="2940939"/>
              <a:ext cx="314325" cy="97536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Rectangle 83"/>
          <p:cNvSpPr/>
          <p:nvPr/>
        </p:nvSpPr>
        <p:spPr bwMode="auto">
          <a:xfrm>
            <a:off x="4038601" y="3683889"/>
            <a:ext cx="314325" cy="97536"/>
          </a:xfrm>
          <a:prstGeom prst="rect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4638676" y="3255265"/>
            <a:ext cx="314325" cy="526161"/>
            <a:chOff x="3114675" y="2645664"/>
            <a:chExt cx="314325" cy="526161"/>
          </a:xfrm>
        </p:grpSpPr>
        <p:sp>
          <p:nvSpPr>
            <p:cNvPr id="86" name="Rectangle 85"/>
            <p:cNvSpPr/>
            <p:nvPr/>
          </p:nvSpPr>
          <p:spPr bwMode="auto">
            <a:xfrm>
              <a:off x="3114675" y="2645664"/>
              <a:ext cx="314325" cy="97536"/>
            </a:xfrm>
            <a:prstGeom prst="rect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3114675" y="2798064"/>
              <a:ext cx="314325" cy="97536"/>
            </a:xfrm>
            <a:prstGeom prst="rect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3114675" y="3074289"/>
              <a:ext cx="314325" cy="97536"/>
            </a:xfrm>
            <a:prstGeom prst="rect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9" name="Picture 19" descr="greenguy"/>
          <p:cNvPicPr>
            <a:picLocks noChangeAspect="1" noChangeArrowheads="1"/>
          </p:cNvPicPr>
          <p:nvPr/>
        </p:nvPicPr>
        <p:blipFill>
          <a:blip r:embed="rId6" cstate="print">
            <a:lum bright="14000" contrast="-10000"/>
          </a:blip>
          <a:srcRect/>
          <a:stretch>
            <a:fillRect/>
          </a:stretch>
        </p:blipFill>
        <p:spPr bwMode="auto">
          <a:xfrm flipH="1">
            <a:off x="8096250" y="935039"/>
            <a:ext cx="552449" cy="552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" name="Rectangle 90"/>
          <p:cNvSpPr/>
          <p:nvPr/>
        </p:nvSpPr>
        <p:spPr bwMode="auto">
          <a:xfrm>
            <a:off x="4067176" y="1769364"/>
            <a:ext cx="180975" cy="173736"/>
          </a:xfrm>
          <a:prstGeom prst="rect">
            <a:avLst/>
          </a:prstGeom>
          <a:solidFill>
            <a:srgbClr val="00CC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 bwMode="auto">
          <a:xfrm>
            <a:off x="4667251" y="1769364"/>
            <a:ext cx="180975" cy="173736"/>
          </a:xfrm>
          <a:prstGeom prst="rect">
            <a:avLst/>
          </a:prstGeom>
          <a:solidFill>
            <a:srgbClr val="00CC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/>
          <p:cNvGrpSpPr/>
          <p:nvPr/>
        </p:nvGrpSpPr>
        <p:grpSpPr>
          <a:xfrm>
            <a:off x="5362576" y="3693415"/>
            <a:ext cx="314325" cy="526161"/>
            <a:chOff x="3838575" y="3693414"/>
            <a:chExt cx="314325" cy="526161"/>
          </a:xfrm>
        </p:grpSpPr>
        <p:sp>
          <p:nvSpPr>
            <p:cNvPr id="94" name="Rectangle 93"/>
            <p:cNvSpPr/>
            <p:nvPr/>
          </p:nvSpPr>
          <p:spPr bwMode="auto">
            <a:xfrm>
              <a:off x="3838575" y="3693414"/>
              <a:ext cx="314325" cy="97536"/>
            </a:xfrm>
            <a:prstGeom prst="rect">
              <a:avLst/>
            </a:prstGeom>
            <a:solidFill>
              <a:srgbClr val="00CC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3838575" y="3845814"/>
              <a:ext cx="314325" cy="97536"/>
            </a:xfrm>
            <a:prstGeom prst="rect">
              <a:avLst/>
            </a:prstGeom>
            <a:solidFill>
              <a:srgbClr val="00CC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3838575" y="4122039"/>
              <a:ext cx="314325" cy="97536"/>
            </a:xfrm>
            <a:prstGeom prst="rect">
              <a:avLst/>
            </a:prstGeom>
            <a:solidFill>
              <a:srgbClr val="00CC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3838575" y="3979164"/>
              <a:ext cx="314325" cy="97536"/>
            </a:xfrm>
            <a:prstGeom prst="rect">
              <a:avLst/>
            </a:prstGeom>
            <a:solidFill>
              <a:srgbClr val="00CC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Curved Right Arrow 98"/>
          <p:cNvSpPr/>
          <p:nvPr/>
        </p:nvSpPr>
        <p:spPr bwMode="auto">
          <a:xfrm>
            <a:off x="3850032" y="1786662"/>
            <a:ext cx="169519" cy="736585"/>
          </a:xfrm>
          <a:prstGeom prst="curvedRightArrow">
            <a:avLst>
              <a:gd name="adj1" fmla="val 46828"/>
              <a:gd name="adj2" fmla="val 82355"/>
              <a:gd name="adj3" fmla="val 35324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rved Right Arrow 99"/>
          <p:cNvSpPr/>
          <p:nvPr/>
        </p:nvSpPr>
        <p:spPr bwMode="auto">
          <a:xfrm flipH="1" flipV="1">
            <a:off x="4260810" y="1770509"/>
            <a:ext cx="166515" cy="736585"/>
          </a:xfrm>
          <a:prstGeom prst="curvedRightArrow">
            <a:avLst>
              <a:gd name="adj1" fmla="val 46828"/>
              <a:gd name="adj2" fmla="val 82355"/>
              <a:gd name="adj3" fmla="val 35324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rved Right Arrow 100"/>
          <p:cNvSpPr/>
          <p:nvPr/>
        </p:nvSpPr>
        <p:spPr bwMode="auto">
          <a:xfrm>
            <a:off x="4478595" y="1795792"/>
            <a:ext cx="169519" cy="736585"/>
          </a:xfrm>
          <a:prstGeom prst="curvedRightArrow">
            <a:avLst>
              <a:gd name="adj1" fmla="val 46828"/>
              <a:gd name="adj2" fmla="val 82355"/>
              <a:gd name="adj3" fmla="val 35324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rved Right Arrow 101"/>
          <p:cNvSpPr/>
          <p:nvPr/>
        </p:nvSpPr>
        <p:spPr bwMode="auto">
          <a:xfrm flipH="1" flipV="1">
            <a:off x="4859876" y="1766997"/>
            <a:ext cx="166515" cy="736585"/>
          </a:xfrm>
          <a:prstGeom prst="curvedRightArrow">
            <a:avLst>
              <a:gd name="adj1" fmla="val 46828"/>
              <a:gd name="adj2" fmla="val 82355"/>
              <a:gd name="adj3" fmla="val 35324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rved Right Arrow 102"/>
          <p:cNvSpPr/>
          <p:nvPr/>
        </p:nvSpPr>
        <p:spPr bwMode="auto">
          <a:xfrm rot="18525114" flipH="1" flipV="1">
            <a:off x="5206111" y="3065559"/>
            <a:ext cx="166515" cy="736585"/>
          </a:xfrm>
          <a:prstGeom prst="curvedRightArrow">
            <a:avLst>
              <a:gd name="adj1" fmla="val 46828"/>
              <a:gd name="adj2" fmla="val 82355"/>
              <a:gd name="adj3" fmla="val 35324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rved Right Arrow 103"/>
          <p:cNvSpPr/>
          <p:nvPr/>
        </p:nvSpPr>
        <p:spPr bwMode="auto">
          <a:xfrm rot="7337891" flipH="1" flipV="1">
            <a:off x="5000336" y="3668839"/>
            <a:ext cx="166515" cy="736585"/>
          </a:xfrm>
          <a:prstGeom prst="curvedRightArrow">
            <a:avLst>
              <a:gd name="adj1" fmla="val 46828"/>
              <a:gd name="adj2" fmla="val 82355"/>
              <a:gd name="adj3" fmla="val 35324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3" grpId="0" animBg="1"/>
      <p:bldP spid="91" grpId="0" animBg="1"/>
      <p:bldP spid="92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 and challenge: Isolation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3829051"/>
            <a:ext cx="7772400" cy="2362199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Good: Emil can't access Charlie's data</a:t>
            </a:r>
          </a:p>
          <a:p>
            <a:r>
              <a:rPr lang="en-US"/>
              <a:t>Bad: What if the load suddenly increases?</a:t>
            </a:r>
          </a:p>
          <a:p>
            <a:pPr lvl="1"/>
            <a:r>
              <a:rPr lang="en-US"/>
              <a:t>Example: Emil's VM shares CPUs with Charlie's VM, and Charlie suddenly starts a large compute job</a:t>
            </a:r>
          </a:p>
          <a:p>
            <a:pPr lvl="1"/>
            <a:r>
              <a:rPr lang="en-US"/>
              <a:t>Emil's performance may decrease as a result</a:t>
            </a:r>
          </a:p>
          <a:p>
            <a:pPr lvl="1"/>
            <a:r>
              <a:rPr lang="en-US"/>
              <a:t>VMM can move Emil's software to a different CPU, or migrate it to a different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57</a:t>
            </a:fld>
            <a:endParaRPr lang="en-GB"/>
          </a:p>
        </p:txBody>
      </p:sp>
      <p:pic>
        <p:nvPicPr>
          <p:cNvPr id="57" name="Picture 56" descr="MCj04316160000[1]"/>
          <p:cNvPicPr>
            <a:picLocks noChangeAspect="1" noChangeArrowheads="1"/>
          </p:cNvPicPr>
          <p:nvPr/>
        </p:nvPicPr>
        <p:blipFill>
          <a:blip r:embed="rId2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6741140" y="3233035"/>
            <a:ext cx="406389" cy="406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1" descr="MCj0431616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2480" y="2216759"/>
            <a:ext cx="1243151" cy="124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2" descr="MCj0432624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38881" y="2632978"/>
            <a:ext cx="377298" cy="377298"/>
          </a:xfrm>
          <a:prstGeom prst="rect">
            <a:avLst/>
          </a:prstGeom>
          <a:noFill/>
        </p:spPr>
      </p:pic>
      <p:pic>
        <p:nvPicPr>
          <p:cNvPr id="60" name="Picture 3" descr="MCj0432623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737802" y="2024327"/>
            <a:ext cx="343785" cy="343785"/>
          </a:xfrm>
          <a:prstGeom prst="rect">
            <a:avLst/>
          </a:prstGeom>
          <a:noFill/>
        </p:spPr>
      </p:pic>
      <p:pic>
        <p:nvPicPr>
          <p:cNvPr id="61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4227515" y="2757304"/>
            <a:ext cx="435677" cy="435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TextBox 61"/>
          <p:cNvSpPr txBox="1"/>
          <p:nvPr/>
        </p:nvSpPr>
        <p:spPr>
          <a:xfrm>
            <a:off x="4209853" y="3159467"/>
            <a:ext cx="500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Alice</a:t>
            </a:r>
          </a:p>
        </p:txBody>
      </p:sp>
      <p:pic>
        <p:nvPicPr>
          <p:cNvPr id="63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7248" y="2277301"/>
            <a:ext cx="363245" cy="363245"/>
          </a:xfrm>
          <a:prstGeom prst="rect">
            <a:avLst/>
          </a:prstGeom>
          <a:noFill/>
        </p:spPr>
      </p:pic>
      <p:pic>
        <p:nvPicPr>
          <p:cNvPr id="64" name="Picture 63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2580" y="2980971"/>
            <a:ext cx="347913" cy="80660"/>
          </a:xfrm>
          <a:prstGeom prst="rect">
            <a:avLst/>
          </a:prstGeom>
        </p:spPr>
      </p:pic>
      <p:pic>
        <p:nvPicPr>
          <p:cNvPr id="65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72925" y="2277301"/>
            <a:ext cx="363245" cy="363245"/>
          </a:xfrm>
          <a:prstGeom prst="rect">
            <a:avLst/>
          </a:prstGeom>
          <a:noFill/>
        </p:spPr>
      </p:pic>
      <p:pic>
        <p:nvPicPr>
          <p:cNvPr id="66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83734" y="2627573"/>
            <a:ext cx="363245" cy="363245"/>
          </a:xfrm>
          <a:prstGeom prst="rect">
            <a:avLst/>
          </a:prstGeom>
          <a:noFill/>
        </p:spPr>
      </p:pic>
      <p:pic>
        <p:nvPicPr>
          <p:cNvPr id="67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66439" y="2634059"/>
            <a:ext cx="363245" cy="363245"/>
          </a:xfrm>
          <a:prstGeom prst="rect">
            <a:avLst/>
          </a:prstGeom>
          <a:noFill/>
        </p:spPr>
      </p:pic>
      <p:pic>
        <p:nvPicPr>
          <p:cNvPr id="68" name="Picture 67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4744" y="2980971"/>
            <a:ext cx="347913" cy="80660"/>
          </a:xfrm>
          <a:prstGeom prst="rect">
            <a:avLst/>
          </a:prstGeom>
        </p:spPr>
      </p:pic>
      <p:pic>
        <p:nvPicPr>
          <p:cNvPr id="69" name="Picture 68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86094" y="3084755"/>
            <a:ext cx="347913" cy="80660"/>
          </a:xfrm>
          <a:prstGeom prst="rect">
            <a:avLst/>
          </a:prstGeom>
        </p:spPr>
      </p:pic>
      <p:pic>
        <p:nvPicPr>
          <p:cNvPr id="70" name="Picture 69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8258" y="3084755"/>
            <a:ext cx="347913" cy="80660"/>
          </a:xfrm>
          <a:prstGeom prst="rect">
            <a:avLst/>
          </a:prstGeom>
        </p:spPr>
      </p:pic>
      <p:pic>
        <p:nvPicPr>
          <p:cNvPr id="71" name="Picture 70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2580" y="3182053"/>
            <a:ext cx="347913" cy="80660"/>
          </a:xfrm>
          <a:prstGeom prst="rect">
            <a:avLst/>
          </a:prstGeom>
        </p:spPr>
      </p:pic>
      <p:pic>
        <p:nvPicPr>
          <p:cNvPr id="72" name="Picture 71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4744" y="3182053"/>
            <a:ext cx="347913" cy="80660"/>
          </a:xfrm>
          <a:prstGeom prst="rect">
            <a:avLst/>
          </a:prstGeom>
        </p:spPr>
      </p:pic>
      <p:pic>
        <p:nvPicPr>
          <p:cNvPr id="73" name="Picture 72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2580" y="3279351"/>
            <a:ext cx="347913" cy="80660"/>
          </a:xfrm>
          <a:prstGeom prst="rect">
            <a:avLst/>
          </a:prstGeom>
        </p:spPr>
      </p:pic>
      <p:pic>
        <p:nvPicPr>
          <p:cNvPr id="74" name="Picture 73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4744" y="3279351"/>
            <a:ext cx="347913" cy="80660"/>
          </a:xfrm>
          <a:prstGeom prst="rect">
            <a:avLst/>
          </a:prstGeom>
        </p:spPr>
      </p:pic>
      <p:pic>
        <p:nvPicPr>
          <p:cNvPr id="75" name="Picture 5" descr="C:\Users\Andreas Haeberlen\AppData\Local\Microsoft\Windows\Temporary Internet Files\Content.IE5\GF4GBTMY\MC900434902[1]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7750774" y="3243792"/>
            <a:ext cx="395580" cy="395579"/>
          </a:xfrm>
          <a:prstGeom prst="rect">
            <a:avLst/>
          </a:prstGeom>
          <a:noFill/>
        </p:spPr>
      </p:pic>
      <p:sp>
        <p:nvSpPr>
          <p:cNvPr id="76" name="TextBox 75"/>
          <p:cNvSpPr txBox="1"/>
          <p:nvPr/>
        </p:nvSpPr>
        <p:spPr>
          <a:xfrm>
            <a:off x="7701386" y="2316220"/>
            <a:ext cx="445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Bob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610484" y="2964872"/>
            <a:ext cx="652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Charlie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645964" y="358757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Daniel</a:t>
            </a:r>
          </a:p>
        </p:txBody>
      </p:sp>
      <p:pic>
        <p:nvPicPr>
          <p:cNvPr id="79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86986" y="3308656"/>
            <a:ext cx="214055" cy="214055"/>
          </a:xfrm>
          <a:prstGeom prst="rect">
            <a:avLst/>
          </a:prstGeom>
          <a:noFill/>
        </p:spPr>
      </p:pic>
      <p:grpSp>
        <p:nvGrpSpPr>
          <p:cNvPr id="80" name="Group 79"/>
          <p:cNvGrpSpPr/>
          <p:nvPr/>
        </p:nvGrpSpPr>
        <p:grpSpPr>
          <a:xfrm>
            <a:off x="6940291" y="3305297"/>
            <a:ext cx="239670" cy="256334"/>
            <a:chOff x="7880640" y="2662067"/>
            <a:chExt cx="520411" cy="556594"/>
          </a:xfrm>
        </p:grpSpPr>
        <p:pic>
          <p:nvPicPr>
            <p:cNvPr id="81" name="Picture 80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0165" y="2662067"/>
              <a:ext cx="510886" cy="118444"/>
            </a:xfrm>
            <a:prstGeom prst="rect">
              <a:avLst/>
            </a:prstGeom>
          </p:spPr>
        </p:pic>
        <p:pic>
          <p:nvPicPr>
            <p:cNvPr id="82" name="Picture 81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80640" y="2814467"/>
              <a:ext cx="510886" cy="118444"/>
            </a:xfrm>
            <a:prstGeom prst="rect">
              <a:avLst/>
            </a:prstGeom>
          </p:spPr>
        </p:pic>
        <p:pic>
          <p:nvPicPr>
            <p:cNvPr id="83" name="Picture 82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0165" y="2957342"/>
              <a:ext cx="510886" cy="118444"/>
            </a:xfrm>
            <a:prstGeom prst="rect">
              <a:avLst/>
            </a:prstGeom>
          </p:spPr>
        </p:pic>
        <p:pic>
          <p:nvPicPr>
            <p:cNvPr id="84" name="Picture 83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0165" y="3100217"/>
              <a:ext cx="510886" cy="118444"/>
            </a:xfrm>
            <a:prstGeom prst="rect">
              <a:avLst/>
            </a:prstGeom>
          </p:spPr>
        </p:pic>
      </p:grpSp>
      <p:pic>
        <p:nvPicPr>
          <p:cNvPr id="85" name="Picture 84" descr="MCj04316160000[1]"/>
          <p:cNvPicPr>
            <a:picLocks noChangeAspect="1" noChangeArrowheads="1"/>
          </p:cNvPicPr>
          <p:nvPr/>
        </p:nvPicPr>
        <p:blipFill>
          <a:blip r:embed="rId2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6942221" y="2580004"/>
            <a:ext cx="717742" cy="717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" name="TextBox 85"/>
          <p:cNvSpPr txBox="1"/>
          <p:nvPr/>
        </p:nvSpPr>
        <p:spPr>
          <a:xfrm>
            <a:off x="4594132" y="3399468"/>
            <a:ext cx="1340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Physical machine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387600" y="3645956"/>
            <a:ext cx="1308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Virtual machines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7063204" y="2763790"/>
            <a:ext cx="499008" cy="323789"/>
            <a:chOff x="7620000" y="1476375"/>
            <a:chExt cx="1114425" cy="723111"/>
          </a:xfrm>
        </p:grpSpPr>
        <p:pic>
          <p:nvPicPr>
            <p:cNvPr id="89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620000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90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201025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91" name="Picture 90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9215" y="2081042"/>
              <a:ext cx="510886" cy="118444"/>
            </a:xfrm>
            <a:prstGeom prst="rect">
              <a:avLst/>
            </a:prstGeom>
          </p:spPr>
        </p:pic>
      </p:grpSp>
      <p:pic>
        <p:nvPicPr>
          <p:cNvPr id="92" name="Picture 91" descr="MCj04316160000[1]"/>
          <p:cNvPicPr>
            <a:picLocks noChangeAspect="1" noChangeArrowheads="1"/>
          </p:cNvPicPr>
          <p:nvPr/>
        </p:nvPicPr>
        <p:blipFill>
          <a:blip r:embed="rId2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6754112" y="2028650"/>
            <a:ext cx="501570" cy="5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3" name="Group 92"/>
          <p:cNvGrpSpPr/>
          <p:nvPr/>
        </p:nvGrpSpPr>
        <p:grpSpPr>
          <a:xfrm>
            <a:off x="6732391" y="2128110"/>
            <a:ext cx="537571" cy="252974"/>
            <a:chOff x="6858000" y="619125"/>
            <a:chExt cx="1133476" cy="533400"/>
          </a:xfrm>
        </p:grpSpPr>
        <p:pic>
          <p:nvPicPr>
            <p:cNvPr id="94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858000" y="61912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95" name="Picture 94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0590" y="680867"/>
              <a:ext cx="510886" cy="118444"/>
            </a:xfrm>
            <a:prstGeom prst="rect">
              <a:avLst/>
            </a:prstGeom>
          </p:spPr>
        </p:pic>
        <p:pic>
          <p:nvPicPr>
            <p:cNvPr id="96" name="Picture 95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71065" y="833267"/>
              <a:ext cx="510886" cy="118444"/>
            </a:xfrm>
            <a:prstGeom prst="rect">
              <a:avLst/>
            </a:prstGeom>
          </p:spPr>
        </p:pic>
        <p:pic>
          <p:nvPicPr>
            <p:cNvPr id="97" name="Picture 96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0590" y="976142"/>
              <a:ext cx="510886" cy="118444"/>
            </a:xfrm>
            <a:prstGeom prst="rect">
              <a:avLst/>
            </a:prstGeom>
          </p:spPr>
        </p:pic>
      </p:grpSp>
      <p:sp>
        <p:nvSpPr>
          <p:cNvPr id="98" name="TextBox 97"/>
          <p:cNvSpPr txBox="1"/>
          <p:nvPr/>
        </p:nvSpPr>
        <p:spPr>
          <a:xfrm>
            <a:off x="5990376" y="2562707"/>
            <a:ext cx="623889" cy="33855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VMM</a:t>
            </a:r>
          </a:p>
        </p:txBody>
      </p:sp>
      <p:cxnSp>
        <p:nvCxnSpPr>
          <p:cNvPr id="99" name="Straight Arrow Connector 98"/>
          <p:cNvCxnSpPr>
            <a:endCxn id="98" idx="1"/>
          </p:cNvCxnSpPr>
          <p:nvPr/>
        </p:nvCxnSpPr>
        <p:spPr bwMode="auto">
          <a:xfrm flipV="1">
            <a:off x="5681575" y="2731984"/>
            <a:ext cx="308800" cy="12261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0" name="Straight Arrow Connector 99"/>
          <p:cNvCxnSpPr/>
          <p:nvPr/>
        </p:nvCxnSpPr>
        <p:spPr bwMode="auto">
          <a:xfrm flipV="1">
            <a:off x="6628607" y="2452436"/>
            <a:ext cx="285407" cy="2789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98" idx="3"/>
          </p:cNvCxnSpPr>
          <p:nvPr/>
        </p:nvCxnSpPr>
        <p:spPr bwMode="auto">
          <a:xfrm>
            <a:off x="6614265" y="2731985"/>
            <a:ext cx="422993" cy="1355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2" name="Straight Arrow Connector 101"/>
          <p:cNvCxnSpPr>
            <a:endCxn id="57" idx="0"/>
          </p:cNvCxnSpPr>
          <p:nvPr/>
        </p:nvCxnSpPr>
        <p:spPr bwMode="auto">
          <a:xfrm rot="16200000" flipH="1">
            <a:off x="6606945" y="2895644"/>
            <a:ext cx="364329" cy="31045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4" name="TextBox 103"/>
          <p:cNvSpPr txBox="1"/>
          <p:nvPr/>
        </p:nvSpPr>
        <p:spPr>
          <a:xfrm>
            <a:off x="7675108" y="1777839"/>
            <a:ext cx="471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Emil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7071951" y="1282701"/>
            <a:ext cx="717742" cy="717821"/>
            <a:chOff x="5604021" y="758824"/>
            <a:chExt cx="1053954" cy="1054070"/>
          </a:xfrm>
        </p:grpSpPr>
        <p:pic>
          <p:nvPicPr>
            <p:cNvPr id="106" name="Picture 105" descr="MCj04316160000[1]"/>
            <p:cNvPicPr>
              <a:picLocks noChangeAspect="1" noChangeArrowheads="1"/>
            </p:cNvPicPr>
            <p:nvPr/>
          </p:nvPicPr>
          <p:blipFill>
            <a:blip r:embed="rId2" cstate="print">
              <a:lum bright="53000" contrast="-73000"/>
            </a:blip>
            <a:srcRect/>
            <a:stretch>
              <a:fillRect/>
            </a:stretch>
          </p:blipFill>
          <p:spPr bwMode="auto">
            <a:xfrm>
              <a:off x="5604021" y="758824"/>
              <a:ext cx="1053954" cy="10540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7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743574" y="847725"/>
              <a:ext cx="371475" cy="371475"/>
            </a:xfrm>
            <a:prstGeom prst="rect">
              <a:avLst/>
            </a:prstGeom>
            <a:noFill/>
          </p:spPr>
        </p:pic>
        <p:pic>
          <p:nvPicPr>
            <p:cNvPr id="108" name="Picture 107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58113" y="1328874"/>
              <a:ext cx="355796" cy="82488"/>
            </a:xfrm>
            <a:prstGeom prst="rect">
              <a:avLst/>
            </a:prstGeom>
          </p:spPr>
        </p:pic>
        <p:pic>
          <p:nvPicPr>
            <p:cNvPr id="109" name="Picture 108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41905" y="1463585"/>
              <a:ext cx="355796" cy="82488"/>
            </a:xfrm>
            <a:prstGeom prst="rect">
              <a:avLst/>
            </a:prstGeom>
          </p:spPr>
        </p:pic>
        <p:pic>
          <p:nvPicPr>
            <p:cNvPr id="110" name="Picture 109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9013" y="1334487"/>
              <a:ext cx="355796" cy="82488"/>
            </a:xfrm>
            <a:prstGeom prst="rect">
              <a:avLst/>
            </a:prstGeom>
          </p:spPr>
        </p:pic>
        <p:pic>
          <p:nvPicPr>
            <p:cNvPr id="111" name="Picture 110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7638" y="1452699"/>
              <a:ext cx="355796" cy="82488"/>
            </a:xfrm>
            <a:prstGeom prst="rect">
              <a:avLst/>
            </a:prstGeom>
          </p:spPr>
        </p:pic>
        <p:pic>
          <p:nvPicPr>
            <p:cNvPr id="112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153149" y="847725"/>
              <a:ext cx="371475" cy="371475"/>
            </a:xfrm>
            <a:prstGeom prst="rect">
              <a:avLst/>
            </a:prstGeom>
            <a:noFill/>
          </p:spPr>
        </p:pic>
      </p:grpSp>
      <p:sp>
        <p:nvSpPr>
          <p:cNvPr id="113" name="Freeform 112"/>
          <p:cNvSpPr/>
          <p:nvPr/>
        </p:nvSpPr>
        <p:spPr bwMode="auto">
          <a:xfrm>
            <a:off x="6472930" y="1641622"/>
            <a:ext cx="700544" cy="921085"/>
          </a:xfrm>
          <a:custGeom>
            <a:avLst/>
            <a:gdLst>
              <a:gd name="connsiteX0" fmla="*/ 0 w 1028700"/>
              <a:gd name="connsiteY0" fmla="*/ 1352550 h 1352550"/>
              <a:gd name="connsiteX1" fmla="*/ 152400 w 1028700"/>
              <a:gd name="connsiteY1" fmla="*/ 371475 h 1352550"/>
              <a:gd name="connsiteX2" fmla="*/ 1028700 w 1028700"/>
              <a:gd name="connsiteY2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352550">
                <a:moveTo>
                  <a:pt x="0" y="1352550"/>
                </a:moveTo>
                <a:lnTo>
                  <a:pt x="152400" y="371475"/>
                </a:lnTo>
                <a:lnTo>
                  <a:pt x="1028700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/>
          <p:cNvGrpSpPr/>
          <p:nvPr/>
        </p:nvGrpSpPr>
        <p:grpSpPr>
          <a:xfrm>
            <a:off x="7773521" y="1416423"/>
            <a:ext cx="278420" cy="384828"/>
            <a:chOff x="7110132" y="1692087"/>
            <a:chExt cx="552449" cy="763588"/>
          </a:xfrm>
        </p:grpSpPr>
        <p:pic>
          <p:nvPicPr>
            <p:cNvPr id="116" name="Picture 3" descr="C:\Users\Andreas Haeberlen\AppData\Local\Microsoft\Windows\Temporary Internet Files\Content.IE5\4ZIVVKYE\MC900216538[1].wmf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264275" y="1692087"/>
              <a:ext cx="359522" cy="312725"/>
            </a:xfrm>
            <a:prstGeom prst="rect">
              <a:avLst/>
            </a:prstGeom>
            <a:noFill/>
          </p:spPr>
        </p:pic>
        <p:pic>
          <p:nvPicPr>
            <p:cNvPr id="117" name="Picture 19" descr="greenguy"/>
            <p:cNvPicPr>
              <a:picLocks noChangeAspect="1" noChangeArrowheads="1"/>
            </p:cNvPicPr>
            <p:nvPr/>
          </p:nvPicPr>
          <p:blipFill>
            <a:blip r:embed="rId5" cstate="print">
              <a:lum bright="14000" contrast="-10000"/>
            </a:blip>
            <a:srcRect/>
            <a:stretch>
              <a:fillRect/>
            </a:stretch>
          </p:blipFill>
          <p:spPr bwMode="auto">
            <a:xfrm flipH="1">
              <a:off x="7110132" y="1903226"/>
              <a:ext cx="552449" cy="55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7149" y="329900"/>
            <a:ext cx="6589199" cy="1280890"/>
          </a:xfrm>
        </p:spPr>
        <p:txBody>
          <a:bodyPr>
            <a:normAutofit fontScale="90000"/>
          </a:bodyPr>
          <a:lstStyle/>
          <a:p>
            <a:r>
              <a:rPr lang="en-US"/>
              <a:t>Recap: Virtualization in the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543050"/>
            <a:ext cx="7772400" cy="464820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Gives cloud provider a lot of flexibility</a:t>
            </a:r>
          </a:p>
          <a:p>
            <a:pPr lvl="1"/>
            <a:r>
              <a:rPr lang="en-US"/>
              <a:t>Can produce VMs with different capabilities</a:t>
            </a:r>
          </a:p>
          <a:p>
            <a:pPr lvl="1"/>
            <a:r>
              <a:rPr lang="en-US"/>
              <a:t>Can migrate VMs if necessary (e.g., for maintenance)</a:t>
            </a:r>
          </a:p>
          <a:p>
            <a:pPr lvl="1"/>
            <a:r>
              <a:rPr lang="en-US"/>
              <a:t>Can increase load by overcommitting resources</a:t>
            </a:r>
            <a:endParaRPr lang="en-US" sz="1000"/>
          </a:p>
          <a:p>
            <a:r>
              <a:rPr lang="en-US"/>
              <a:t>Provides security and isolation</a:t>
            </a:r>
          </a:p>
          <a:p>
            <a:pPr lvl="1"/>
            <a:r>
              <a:rPr lang="en-US"/>
              <a:t>Programs in one VM cannot influence programs in another</a:t>
            </a:r>
            <a:endParaRPr lang="en-US" sz="1000"/>
          </a:p>
          <a:p>
            <a:r>
              <a:rPr lang="en-US"/>
              <a:t>Convenient for users</a:t>
            </a:r>
          </a:p>
          <a:p>
            <a:pPr lvl="1"/>
            <a:r>
              <a:rPr lang="en-US"/>
              <a:t>Complete control over the virtual 'hardware' (can install own operating system own applications, ...)</a:t>
            </a:r>
            <a:endParaRPr lang="en-US" sz="1000"/>
          </a:p>
          <a:p>
            <a:r>
              <a:rPr lang="en-US"/>
              <a:t>But: Performance may be hard to predict</a:t>
            </a:r>
          </a:p>
          <a:p>
            <a:pPr lvl="1"/>
            <a:r>
              <a:rPr lang="en-US"/>
              <a:t>Load changes in other VMs on the same physical machine may affect the performance seen by the customer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58</a:t>
            </a:fld>
            <a:endParaRPr lang="en-GB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658938"/>
            <a:ext cx="7858125" cy="4532312"/>
          </a:xfrm>
        </p:spPr>
        <p:txBody>
          <a:bodyPr/>
          <a:lstStyle/>
          <a:p>
            <a:r>
              <a:rPr lang="en-US"/>
              <a:t>Computing at scale</a:t>
            </a:r>
          </a:p>
          <a:p>
            <a:pPr lvl="1"/>
            <a:r>
              <a:rPr lang="en-US"/>
              <a:t>The need for scalability; scale of current services</a:t>
            </a:r>
          </a:p>
          <a:p>
            <a:pPr lvl="1"/>
            <a:r>
              <a:rPr lang="en-US"/>
              <a:t>Scaling up: From PCs to data centers</a:t>
            </a:r>
          </a:p>
          <a:p>
            <a:pPr lvl="1"/>
            <a:r>
              <a:rPr lang="en-US"/>
              <a:t>Problems with 'classical' scaling techniques </a:t>
            </a:r>
            <a:br>
              <a:rPr lang="en-US"/>
            </a:br>
            <a:endParaRPr lang="en-US"/>
          </a:p>
          <a:p>
            <a:r>
              <a:rPr lang="en-US"/>
              <a:t>Utility computing and cloud computing</a:t>
            </a:r>
          </a:p>
          <a:p>
            <a:pPr lvl="1"/>
            <a:r>
              <a:rPr lang="en-US"/>
              <a:t>What are utility computing and cloud computing?</a:t>
            </a:r>
          </a:p>
          <a:p>
            <a:pPr lvl="1"/>
            <a:r>
              <a:rPr lang="en-US"/>
              <a:t>What kinds of clouds exist today?</a:t>
            </a:r>
          </a:p>
          <a:p>
            <a:pPr lvl="1"/>
            <a:r>
              <a:rPr lang="en-US"/>
              <a:t>What kinds of applications run on the cloud?</a:t>
            </a:r>
          </a:p>
          <a:p>
            <a:pPr lvl="1"/>
            <a:r>
              <a:rPr lang="en-US"/>
              <a:t>Virtualization: How clouds work 'under the hood'</a:t>
            </a:r>
          </a:p>
          <a:p>
            <a:pPr lvl="1"/>
            <a:r>
              <a:rPr lang="en-US">
                <a:solidFill>
                  <a:srgbClr val="FF9900"/>
                </a:solidFill>
              </a:rPr>
              <a:t>Some cloud computing challenges</a:t>
            </a:r>
          </a:p>
          <a:p>
            <a:pPr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59</a:t>
            </a:fld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much computation?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533526"/>
            <a:ext cx="7848600" cy="47339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 single computer can </a:t>
            </a:r>
            <a:br>
              <a:rPr lang="en-US" dirty="0"/>
            </a:br>
            <a:r>
              <a:rPr lang="en-US" dirty="0"/>
              <a:t>process that much data</a:t>
            </a:r>
          </a:p>
          <a:p>
            <a:pPr lvl="1"/>
            <a:r>
              <a:rPr lang="en-US" dirty="0"/>
              <a:t>Need many computers!</a:t>
            </a:r>
          </a:p>
          <a:p>
            <a:r>
              <a:rPr lang="en-US" dirty="0"/>
              <a:t>How many computers do</a:t>
            </a:r>
            <a:br>
              <a:rPr lang="en-US" dirty="0"/>
            </a:br>
            <a:r>
              <a:rPr lang="en-US" dirty="0"/>
              <a:t>modern services need?</a:t>
            </a:r>
          </a:p>
          <a:p>
            <a:pPr lvl="1"/>
            <a:r>
              <a:rPr lang="en-US" dirty="0"/>
              <a:t>Facebook is thought to have more than 60,000 servers</a:t>
            </a:r>
          </a:p>
          <a:p>
            <a:pPr lvl="1"/>
            <a:r>
              <a:rPr lang="en-US" dirty="0"/>
              <a:t>1&amp;1 Internet has over 70,000 servers</a:t>
            </a:r>
          </a:p>
          <a:p>
            <a:pPr lvl="1"/>
            <a:r>
              <a:rPr lang="en-US" dirty="0"/>
              <a:t>Akamai has 95,000 servers in 71 countries</a:t>
            </a:r>
          </a:p>
          <a:p>
            <a:pPr lvl="1"/>
            <a:r>
              <a:rPr lang="en-US" dirty="0"/>
              <a:t>Intel has ~100,000 servers in 97 data centers</a:t>
            </a:r>
          </a:p>
          <a:p>
            <a:pPr lvl="1"/>
            <a:r>
              <a:rPr lang="en-US" dirty="0"/>
              <a:t>Microsoft reportedly had at least 200,000 servers in 2008 </a:t>
            </a:r>
          </a:p>
          <a:p>
            <a:pPr lvl="1"/>
            <a:r>
              <a:rPr lang="en-US" dirty="0"/>
              <a:t>Google is thought to have more than 1 million servers, </a:t>
            </a:r>
            <a:br>
              <a:rPr lang="en-US" dirty="0"/>
            </a:br>
            <a:r>
              <a:rPr lang="en-US" dirty="0"/>
              <a:t>is planning for 10 million (according to Jeff Dean)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23" name="Picture 22" descr="intel-datacen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68907" y="1027907"/>
            <a:ext cx="2905125" cy="18914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10 obstacles and opportunities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4078" y="1744676"/>
            <a:ext cx="5259059" cy="4532312"/>
          </a:xfrm>
        </p:spPr>
        <p:txBody>
          <a:bodyPr>
            <a:normAutofit fontScale="92500" lnSpcReduction="10000"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Availability</a:t>
            </a:r>
          </a:p>
          <a:p>
            <a:pPr lvl="1"/>
            <a:r>
              <a:rPr lang="en-US" dirty="0"/>
              <a:t>What happens to my business if</a:t>
            </a:r>
            <a:br>
              <a:rPr lang="en-US" dirty="0"/>
            </a:br>
            <a:r>
              <a:rPr lang="en-US" dirty="0"/>
              <a:t>there is an outage in the cloud?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Data lock-in</a:t>
            </a:r>
          </a:p>
          <a:p>
            <a:pPr lvl="1"/>
            <a:r>
              <a:rPr lang="en-US" dirty="0"/>
              <a:t>How do I move my data from</a:t>
            </a:r>
            <a:br>
              <a:rPr lang="en-US" dirty="0"/>
            </a:br>
            <a:r>
              <a:rPr lang="en-US" dirty="0"/>
              <a:t>one cloud to another?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Data confidentiality and auditability</a:t>
            </a:r>
          </a:p>
          <a:p>
            <a:pPr lvl="1"/>
            <a:r>
              <a:rPr lang="en-US" dirty="0"/>
              <a:t>How do I make sure that the cloud doesn't leak my confidential data? </a:t>
            </a:r>
          </a:p>
          <a:p>
            <a:pPr lvl="1"/>
            <a:r>
              <a:rPr lang="en-US" dirty="0"/>
              <a:t>Can I comply with regulations like HIPAA and Sarbanes/Oxley?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60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80067"/>
              </p:ext>
            </p:extLst>
          </p:nvPr>
        </p:nvGraphicFramePr>
        <p:xfrm>
          <a:off x="7017958" y="1905000"/>
          <a:ext cx="3533539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9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7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6855">
                <a:tc>
                  <a:txBody>
                    <a:bodyPr/>
                    <a:lstStyle/>
                    <a:p>
                      <a:r>
                        <a:rPr lang="en-US" sz="1400"/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6-8 hrs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7/20/08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/>
                        <a:t>AppEngine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 hrs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6/17/08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/>
                        <a:t>Gmail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1.5</a:t>
                      </a:r>
                      <a:r>
                        <a:rPr lang="en-US" sz="1400" baseline="0"/>
                        <a:t> hrs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8/11/08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 dirty="0"/>
                        <a:t>Azure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22 hrs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3/13/09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/>
                        <a:t>Intuit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36 hrs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6/16/10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/>
                        <a:t>EBS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&gt;3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4/21/11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/>
                        <a:t>ECC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~2</a:t>
                      </a:r>
                      <a:r>
                        <a:rPr lang="en-US" sz="1400" baseline="0"/>
                        <a:t> hrs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6/30/12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926951" y="4469742"/>
            <a:ext cx="1842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Some cloud outages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10 obstacles and opportunities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658938"/>
            <a:ext cx="7772400" cy="4751387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4"/>
            </a:pPr>
            <a:r>
              <a:rPr lang="en-US"/>
              <a:t>Data transfer bottlenecks</a:t>
            </a:r>
          </a:p>
          <a:p>
            <a:pPr lvl="1"/>
            <a:r>
              <a:rPr lang="en-US"/>
              <a:t>How do I copy large amounts of </a:t>
            </a:r>
            <a:br>
              <a:rPr lang="en-US"/>
            </a:br>
            <a:r>
              <a:rPr lang="en-US"/>
              <a:t>data from/to the cloud?</a:t>
            </a:r>
          </a:p>
          <a:p>
            <a:pPr lvl="1"/>
            <a:r>
              <a:rPr lang="en-US"/>
              <a:t>Example: 10 TB from UC Berkeley</a:t>
            </a:r>
            <a:br>
              <a:rPr lang="en-US"/>
            </a:br>
            <a:r>
              <a:rPr lang="en-US"/>
              <a:t>to Amazon in Seattle, WA</a:t>
            </a:r>
          </a:p>
          <a:p>
            <a:pPr lvl="1"/>
            <a:r>
              <a:rPr lang="en-US"/>
              <a:t>Motivated Import/Export </a:t>
            </a:r>
            <a:br>
              <a:rPr lang="en-US"/>
            </a:br>
            <a:r>
              <a:rPr lang="en-US"/>
              <a:t>feature on AWS</a:t>
            </a:r>
          </a:p>
          <a:p>
            <a:pPr lvl="1">
              <a:buFont typeface="+mj-lt"/>
              <a:buAutoNum type="arabicPeriod"/>
            </a:pPr>
            <a:endParaRPr lang="en-US"/>
          </a:p>
          <a:p>
            <a:pPr>
              <a:buFont typeface="+mj-lt"/>
              <a:buAutoNum type="arabicPeriod" startAt="4"/>
            </a:pPr>
            <a:r>
              <a:rPr lang="en-US"/>
              <a:t>Performance unpredictability</a:t>
            </a:r>
          </a:p>
          <a:p>
            <a:pPr lvl="1"/>
            <a:r>
              <a:rPr lang="en-US"/>
              <a:t>Example: VMs sharing the same</a:t>
            </a:r>
            <a:br>
              <a:rPr lang="en-US"/>
            </a:br>
            <a:r>
              <a:rPr lang="en-US"/>
              <a:t>disk </a:t>
            </a:r>
            <a:r>
              <a:rPr lang="en-US">
                <a:sym typeface="Symbol"/>
              </a:rPr>
              <a:t> I/O interference</a:t>
            </a:r>
          </a:p>
          <a:p>
            <a:pPr lvl="1"/>
            <a:r>
              <a:rPr lang="en-US">
                <a:sym typeface="Symbol"/>
              </a:rPr>
              <a:t>Example: HPC tasks that require</a:t>
            </a:r>
            <a:br>
              <a:rPr lang="en-US">
                <a:sym typeface="Symbol"/>
              </a:rPr>
            </a:br>
            <a:r>
              <a:rPr lang="en-US">
                <a:sym typeface="Symbol"/>
              </a:rPr>
              <a:t>coordinated scheduling</a:t>
            </a:r>
            <a:endParaRPr lang="en-US"/>
          </a:p>
          <a:p>
            <a:pPr marL="514350" indent="-51435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61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027763"/>
              </p:ext>
            </p:extLst>
          </p:nvPr>
        </p:nvGraphicFramePr>
        <p:xfrm>
          <a:off x="6761019" y="1778000"/>
          <a:ext cx="365933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855">
                <a:tc>
                  <a:txBody>
                    <a:bodyPr/>
                    <a:lstStyle/>
                    <a:p>
                      <a:r>
                        <a:rPr lang="en-US" sz="140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 dirty="0"/>
                        <a:t>Internet (20Mbps)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/>
                        <a:t>FedEx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283131" y="2745146"/>
            <a:ext cx="2505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to transfer 10TB [AF10]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267363"/>
              </p:ext>
            </p:extLst>
          </p:nvPr>
        </p:nvGraphicFramePr>
        <p:xfrm>
          <a:off x="6761019" y="3586442"/>
          <a:ext cx="3770955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7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8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6855">
                <a:tc>
                  <a:txBody>
                    <a:bodyPr/>
                    <a:lstStyle/>
                    <a:p>
                      <a:r>
                        <a:rPr lang="en-US" sz="1400"/>
                        <a:t>Primitive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Mean perf.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Std dev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 dirty="0"/>
                        <a:t>Memory 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1.3GB/s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0.05GB/s (4%)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/>
                        <a:t>Disk </a:t>
                      </a:r>
                      <a:br>
                        <a:rPr lang="en-US" sz="1400"/>
                      </a:br>
                      <a:r>
                        <a:rPr lang="en-US" sz="1400"/>
                        <a:t>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55MB/s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9MB/s</a:t>
                      </a:r>
                      <a:r>
                        <a:rPr lang="en-US" sz="1400" baseline="0" dirty="0"/>
                        <a:t> (</a:t>
                      </a:r>
                      <a:r>
                        <a:rPr lang="en-US" sz="1400" dirty="0"/>
                        <a:t>16%)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283132" y="5011500"/>
            <a:ext cx="2793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Performance of 75 EC2 instances</a:t>
            </a:r>
            <a:br>
              <a:rPr lang="en-US" sz="1400" dirty="0"/>
            </a:br>
            <a:r>
              <a:rPr lang="en-US" sz="1400" dirty="0"/>
              <a:t>in benchmarks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59595" y="2088779"/>
            <a:ext cx="799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45 days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67877" y="2384615"/>
            <a:ext cx="621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 day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10 obstacles and opportunities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en-US"/>
              <a:t>Scalable storage</a:t>
            </a:r>
          </a:p>
          <a:p>
            <a:pPr marL="914400" lvl="1"/>
            <a:r>
              <a:rPr lang="en-US"/>
              <a:t>Cloud model (short-term usage, no up-front cost, infinite capacity on demand) does not fit persistent storage well</a:t>
            </a:r>
          </a:p>
          <a:p>
            <a:pPr>
              <a:buFont typeface="+mj-lt"/>
              <a:buAutoNum type="arabicPeriod" startAt="6"/>
            </a:pPr>
            <a:r>
              <a:rPr lang="en-US"/>
              <a:t>Bugs in large distributed systems</a:t>
            </a:r>
          </a:p>
          <a:p>
            <a:pPr marL="914400" lvl="1"/>
            <a:r>
              <a:rPr lang="en-US"/>
              <a:t>Many errors cannot be reproduced in smaller configs</a:t>
            </a:r>
          </a:p>
          <a:p>
            <a:pPr>
              <a:buFont typeface="+mj-lt"/>
              <a:buAutoNum type="arabicPeriod" startAt="6"/>
            </a:pPr>
            <a:r>
              <a:rPr lang="en-US"/>
              <a:t>Scaling quickly</a:t>
            </a:r>
          </a:p>
          <a:p>
            <a:pPr marL="914400" lvl="1"/>
            <a:r>
              <a:rPr lang="en-US"/>
              <a:t>Problem: Boot time; idle power</a:t>
            </a:r>
          </a:p>
          <a:p>
            <a:pPr marL="914400" lvl="1"/>
            <a:r>
              <a:rPr lang="en-US"/>
              <a:t>Fine-grain accounting?</a:t>
            </a:r>
          </a:p>
          <a:p>
            <a:pPr marL="514350" indent="-51435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62</a:t>
            </a:fld>
            <a:endParaRPr lang="en-GB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10 obstacles and opportunities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US"/>
              <a:t>Reputation fate sharing</a:t>
            </a:r>
          </a:p>
          <a:p>
            <a:pPr marL="914400" lvl="1"/>
            <a:r>
              <a:rPr lang="en-US"/>
              <a:t>One customer's bad behavior can affect the reputation of others using the same cloud</a:t>
            </a:r>
          </a:p>
          <a:p>
            <a:pPr marL="914400" lvl="1"/>
            <a:r>
              <a:rPr lang="en-US"/>
              <a:t>Example: Spam blacklisting, FBI raid after criminal activity</a:t>
            </a:r>
          </a:p>
          <a:p>
            <a:pPr>
              <a:buFont typeface="+mj-lt"/>
              <a:buAutoNum type="arabicPeriod" startAt="9"/>
            </a:pPr>
            <a:r>
              <a:rPr lang="en-US"/>
              <a:t>Software licensing</a:t>
            </a:r>
          </a:p>
          <a:p>
            <a:pPr marL="914400" lvl="1"/>
            <a:r>
              <a:rPr lang="en-US"/>
              <a:t>What if licenses are for specific computers?</a:t>
            </a:r>
          </a:p>
          <a:p>
            <a:pPr marL="1314450" lvl="2"/>
            <a:r>
              <a:rPr lang="en-US"/>
              <a:t>Example: Microsoft Windows</a:t>
            </a:r>
          </a:p>
          <a:p>
            <a:pPr marL="914400" lvl="1"/>
            <a:r>
              <a:rPr lang="en-US"/>
              <a:t>How to scale number of licenses up/down?</a:t>
            </a:r>
          </a:p>
          <a:p>
            <a:pPr marL="1314450" lvl="2"/>
            <a:r>
              <a:rPr lang="en-US"/>
              <a:t>Need pay-as-you-go model as well</a:t>
            </a:r>
          </a:p>
          <a:p>
            <a:pPr marL="514350" indent="-514350">
              <a:buFont typeface="+mj-lt"/>
              <a:buAutoNum type="arabicPeriod" startAt="9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63</a:t>
            </a:fld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should I care?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428751"/>
            <a:ext cx="7772400" cy="5133974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Suppose you want to build the next Google</a:t>
            </a:r>
          </a:p>
          <a:p>
            <a:r>
              <a:rPr lang="en-US" sz="2400"/>
              <a:t>How do you...</a:t>
            </a:r>
          </a:p>
          <a:p>
            <a:pPr lvl="1"/>
            <a:r>
              <a:rPr lang="en-US"/>
              <a:t>... download and store billions of web pages and images?</a:t>
            </a:r>
          </a:p>
          <a:p>
            <a:pPr lvl="1"/>
            <a:r>
              <a:rPr lang="en-US"/>
              <a:t>... quickly find the pages that contain a given set of terms?</a:t>
            </a:r>
          </a:p>
          <a:p>
            <a:pPr lvl="1"/>
            <a:r>
              <a:rPr lang="en-US"/>
              <a:t>... find the pages that are most relevant to a given search?</a:t>
            </a:r>
          </a:p>
          <a:p>
            <a:pPr lvl="1"/>
            <a:r>
              <a:rPr lang="en-US"/>
              <a:t>... answer 1.2 billion queries of this type </a:t>
            </a:r>
            <a:r>
              <a:rPr lang="en-US" u="sng"/>
              <a:t>every day</a:t>
            </a:r>
            <a:r>
              <a:rPr lang="en-US"/>
              <a:t>?</a:t>
            </a:r>
          </a:p>
          <a:p>
            <a:pPr lvl="1"/>
            <a:endParaRPr lang="en-US" sz="1600"/>
          </a:p>
          <a:p>
            <a:r>
              <a:rPr lang="en-US" sz="2400"/>
              <a:t>Suppose you want to build the next Facebook</a:t>
            </a:r>
          </a:p>
          <a:p>
            <a:r>
              <a:rPr lang="en-US" sz="2400"/>
              <a:t>How do you...</a:t>
            </a:r>
          </a:p>
          <a:p>
            <a:pPr lvl="1"/>
            <a:r>
              <a:rPr lang="en-US"/>
              <a:t>... store the profiles of over 500 million users?</a:t>
            </a:r>
          </a:p>
          <a:p>
            <a:pPr lvl="1"/>
            <a:r>
              <a:rPr lang="en-US"/>
              <a:t>... avoid losing any of them?</a:t>
            </a:r>
          </a:p>
          <a:p>
            <a:pPr lvl="1"/>
            <a:r>
              <a:rPr lang="en-US"/>
              <a:t>... find out which users might want to be friends?</a:t>
            </a:r>
          </a:p>
          <a:p>
            <a:pPr lvl="1"/>
            <a:endParaRPr lang="en-US"/>
          </a:p>
          <a:p>
            <a:r>
              <a:rPr lang="en-US" sz="2400"/>
              <a:t>Stay tuned!</a:t>
            </a:r>
          </a:p>
          <a:p>
            <a:pPr lvl="1"/>
            <a:endParaRPr lang="en-US"/>
          </a:p>
          <a:p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658938"/>
            <a:ext cx="7858125" cy="4532312"/>
          </a:xfrm>
        </p:spPr>
        <p:txBody>
          <a:bodyPr/>
          <a:lstStyle/>
          <a:p>
            <a:r>
              <a:rPr lang="en-US"/>
              <a:t>Computing at scale</a:t>
            </a:r>
          </a:p>
          <a:p>
            <a:pPr lvl="1"/>
            <a:r>
              <a:rPr lang="en-US"/>
              <a:t>The need for scalability; scale of current services</a:t>
            </a:r>
          </a:p>
          <a:p>
            <a:pPr lvl="1"/>
            <a:r>
              <a:rPr lang="en-US">
                <a:solidFill>
                  <a:srgbClr val="FF9900"/>
                </a:solidFill>
              </a:rPr>
              <a:t>Scaling up: From PCs to data centers</a:t>
            </a:r>
          </a:p>
          <a:p>
            <a:pPr lvl="1"/>
            <a:r>
              <a:rPr lang="en-US"/>
              <a:t>Problems with 'classical' scaling techniques </a:t>
            </a:r>
            <a:br>
              <a:rPr lang="en-US"/>
            </a:br>
            <a:endParaRPr lang="en-US"/>
          </a:p>
          <a:p>
            <a:r>
              <a:rPr lang="en-US"/>
              <a:t>Utility computing and cloud computing</a:t>
            </a:r>
          </a:p>
          <a:p>
            <a:pPr lvl="1"/>
            <a:r>
              <a:rPr lang="en-US"/>
              <a:t>What are utility computing and cloud computing?</a:t>
            </a:r>
          </a:p>
          <a:p>
            <a:pPr lvl="1"/>
            <a:r>
              <a:rPr lang="en-US"/>
              <a:t>What kinds of clouds exist today?</a:t>
            </a:r>
          </a:p>
          <a:p>
            <a:pPr lvl="1"/>
            <a:r>
              <a:rPr lang="en-US"/>
              <a:t>What kinds of applications run on the cloud?</a:t>
            </a:r>
          </a:p>
          <a:p>
            <a:pPr lvl="1"/>
            <a:r>
              <a:rPr lang="en-US"/>
              <a:t>Virtualization: How clouds work 'under the hood'</a:t>
            </a:r>
          </a:p>
          <a:p>
            <a:pPr lvl="1"/>
            <a:r>
              <a:rPr lang="en-US"/>
              <a:t>Some cloud computing challenges</a:t>
            </a:r>
          </a:p>
          <a:p>
            <a:pPr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8</a:t>
            </a:fld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Scaling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4219576"/>
            <a:ext cx="7772400" cy="180022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What if one computer is not enough?</a:t>
            </a:r>
          </a:p>
          <a:p>
            <a:pPr lvl="1"/>
            <a:r>
              <a:rPr lang="en-US"/>
              <a:t>Buy a bigger (server-class) computer</a:t>
            </a:r>
            <a:br>
              <a:rPr lang="en-US"/>
            </a:br>
            <a:endParaRPr lang="en-US"/>
          </a:p>
          <a:p>
            <a:r>
              <a:rPr lang="en-US"/>
              <a:t>What if the biggest computer is not enough?</a:t>
            </a:r>
          </a:p>
          <a:p>
            <a:pPr lvl="1"/>
            <a:r>
              <a:rPr lang="en-US"/>
              <a:t>Buy many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6" name="Picture 5" descr="s1_c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7600" y="2399983"/>
            <a:ext cx="853494" cy="1009967"/>
          </a:xfrm>
          <a:prstGeom prst="rect">
            <a:avLst/>
          </a:prstGeom>
        </p:spPr>
      </p:pic>
      <p:pic>
        <p:nvPicPr>
          <p:cNvPr id="7" name="Picture 6" descr="s2_cu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5350589" y="2084358"/>
            <a:ext cx="1250237" cy="1368184"/>
          </a:xfrm>
          <a:prstGeom prst="rect">
            <a:avLst/>
          </a:prstGeom>
        </p:spPr>
      </p:pic>
      <p:pic>
        <p:nvPicPr>
          <p:cNvPr id="8" name="Picture 7" descr="cluste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7210055" y="598630"/>
            <a:ext cx="2029194" cy="28228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09975" y="3543301"/>
            <a:ext cx="885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91151" y="3524251"/>
            <a:ext cx="11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Server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4300" y="3533776"/>
            <a:ext cx="1019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Cluster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27129</TotalTime>
  <Words>2860</Words>
  <Application>Microsoft Macintosh PowerPoint</Application>
  <PresentationFormat>Widescreen</PresentationFormat>
  <Paragraphs>742</Paragraphs>
  <Slides>63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Symbol</vt:lpstr>
      <vt:lpstr>Tahoma</vt:lpstr>
      <vt:lpstr>Times New Roman</vt:lpstr>
      <vt:lpstr>Wingdings</vt:lpstr>
      <vt:lpstr>Office Theme</vt:lpstr>
      <vt:lpstr>Lecture 2 What is the Cloud?</vt:lpstr>
      <vt:lpstr>What is Cloud Computing?</vt:lpstr>
      <vt:lpstr>More Clouds…</vt:lpstr>
      <vt:lpstr>How many users and objects?</vt:lpstr>
      <vt:lpstr>How much data?</vt:lpstr>
      <vt:lpstr>How much computation?</vt:lpstr>
      <vt:lpstr>Why should I care?</vt:lpstr>
      <vt:lpstr>Plan for today</vt:lpstr>
      <vt:lpstr>Scaling up</vt:lpstr>
      <vt:lpstr>Clusters</vt:lpstr>
      <vt:lpstr>Power and cooling</vt:lpstr>
      <vt:lpstr>Scaling up</vt:lpstr>
      <vt:lpstr>What does a data center look like?</vt:lpstr>
      <vt:lpstr>What's in a data center?</vt:lpstr>
      <vt:lpstr>What's in a data center?</vt:lpstr>
      <vt:lpstr>What's in a data center?</vt:lpstr>
      <vt:lpstr>What's in a data center?</vt:lpstr>
      <vt:lpstr>Energy matters!</vt:lpstr>
      <vt:lpstr>Energy matters!</vt:lpstr>
      <vt:lpstr>Scaling up</vt:lpstr>
      <vt:lpstr>Global distribution</vt:lpstr>
      <vt:lpstr>Trend: Modular data center</vt:lpstr>
      <vt:lpstr>Plan for today</vt:lpstr>
      <vt:lpstr>Problem #1: Difficult to dimension</vt:lpstr>
      <vt:lpstr>Problem #2: Expensive</vt:lpstr>
      <vt:lpstr>Problem #3: Difficult to scale </vt:lpstr>
      <vt:lpstr>Recap: Computing at scale</vt:lpstr>
      <vt:lpstr>Plan for today</vt:lpstr>
      <vt:lpstr>The power plant analogy</vt:lpstr>
      <vt:lpstr>Scaling the power plant</vt:lpstr>
      <vt:lpstr>Metered usage model</vt:lpstr>
      <vt:lpstr>Why is this a good thing?</vt:lpstr>
      <vt:lpstr>What is cloud computing?</vt:lpstr>
      <vt:lpstr>What is cloud computing?</vt:lpstr>
      <vt:lpstr>So what is it, really?</vt:lpstr>
      <vt:lpstr>Other terms you may have heard</vt:lpstr>
      <vt:lpstr>Plan for today</vt:lpstr>
      <vt:lpstr>Everything as a Service</vt:lpstr>
      <vt:lpstr>Software as a Service (SaaS)</vt:lpstr>
      <vt:lpstr>Platform as a Service (PaaS)</vt:lpstr>
      <vt:lpstr>Infrastructure as a Service (IaaS)</vt:lpstr>
      <vt:lpstr>Private/hybrid/community clouds</vt:lpstr>
      <vt:lpstr>Plan for today</vt:lpstr>
      <vt:lpstr>Examples of cloud applications</vt:lpstr>
      <vt:lpstr>Case study: </vt:lpstr>
      <vt:lpstr>Case study:</vt:lpstr>
      <vt:lpstr>Other examples</vt:lpstr>
      <vt:lpstr>Recap: Utility/cloud computing</vt:lpstr>
      <vt:lpstr>Is the cloud good for everything?</vt:lpstr>
      <vt:lpstr>Recap: Cloud applications</vt:lpstr>
      <vt:lpstr>Plan for today</vt:lpstr>
      <vt:lpstr>What is virtualization?</vt:lpstr>
      <vt:lpstr>What is virtualization?</vt:lpstr>
      <vt:lpstr>How does it work?</vt:lpstr>
      <vt:lpstr>Benefit: Migration</vt:lpstr>
      <vt:lpstr>Benefit: Time sharing</vt:lpstr>
      <vt:lpstr>Benefit and challenge: Isolation</vt:lpstr>
      <vt:lpstr>Recap: Virtualization in the cloud</vt:lpstr>
      <vt:lpstr>Plan for today</vt:lpstr>
      <vt:lpstr>10 obstacles and opportunities</vt:lpstr>
      <vt:lpstr>10 obstacles and opportunities</vt:lpstr>
      <vt:lpstr>10 obstacles and opportunities</vt:lpstr>
      <vt:lpstr>10 obstacles and opportunities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Cloud</dc:title>
  <dc:subject>Scalable and Cloud Computing</dc:subject>
  <dc:creator>Andreas Haeberlen</dc:creator>
  <cp:keywords>NETS 212</cp:keywords>
  <dc:description>http://www.cis.upenn.edu/~nets212/</dc:description>
  <cp:lastModifiedBy>Microsoft Office User</cp:lastModifiedBy>
  <cp:revision>4092</cp:revision>
  <dcterms:created xsi:type="dcterms:W3CDTF">1999-05-23T11:18:07Z</dcterms:created>
  <dcterms:modified xsi:type="dcterms:W3CDTF">2018-04-09T13:29:23Z</dcterms:modified>
  <cp:category>Lecture</cp:category>
</cp:coreProperties>
</file>